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sldIdLst>
    <p:sldId id="256" r:id="rId2"/>
    <p:sldId id="277" r:id="rId3"/>
    <p:sldId id="267" r:id="rId4"/>
    <p:sldId id="278" r:id="rId5"/>
    <p:sldId id="297" r:id="rId6"/>
    <p:sldId id="299" r:id="rId7"/>
    <p:sldId id="266" r:id="rId8"/>
    <p:sldId id="290" r:id="rId9"/>
    <p:sldId id="300" r:id="rId10"/>
    <p:sldId id="279" r:id="rId11"/>
    <p:sldId id="301" r:id="rId12"/>
    <p:sldId id="282" r:id="rId13"/>
    <p:sldId id="283" r:id="rId14"/>
    <p:sldId id="303" r:id="rId15"/>
    <p:sldId id="302" r:id="rId16"/>
    <p:sldId id="293" r:id="rId17"/>
    <p:sldId id="294" r:id="rId18"/>
    <p:sldId id="286" r:id="rId19"/>
    <p:sldId id="304" r:id="rId20"/>
    <p:sldId id="274" r:id="rId21"/>
    <p:sldId id="296" r:id="rId22"/>
    <p:sldId id="305" r:id="rId23"/>
    <p:sldId id="307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2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193"/>
    <a:srgbClr val="CA18BD"/>
    <a:srgbClr val="FF7500"/>
    <a:srgbClr val="B14AFF"/>
    <a:srgbClr val="FF3404"/>
    <a:srgbClr val="B64801"/>
    <a:srgbClr val="FF6401"/>
    <a:srgbClr val="FF7E00"/>
    <a:srgbClr val="006D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510"/>
    <p:restoredTop sz="83170"/>
  </p:normalViewPr>
  <p:slideViewPr>
    <p:cSldViewPr snapToGrid="0" snapToObjects="1" showGuides="1">
      <p:cViewPr varScale="1">
        <p:scale>
          <a:sx n="76" d="100"/>
          <a:sy n="76" d="100"/>
        </p:scale>
        <p:origin x="608" y="192"/>
      </p:cViewPr>
      <p:guideLst>
        <p:guide orient="horz" pos="12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3ECFB4-F122-1E47-8796-9D2F8CB424DE}" type="datetimeFigureOut">
              <a:rPr lang="en-US" smtClean="0"/>
              <a:t>1/10/20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A44AAD-1CD0-0245-A9D1-322CB4E7E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1546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a multi-year collaboration with Illumina, 10x Genomics, and Phase Genomics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A44AAD-1CD0-0245-A9D1-322CB4E7E63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1653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7c429860ab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7c429860ab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769622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7c429860ab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7c429860ab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828619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A44AAD-1CD0-0245-A9D1-322CB4E7E63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1868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While there was no size during and after initial exposure, we saw initial low pH exposure led to  compensatory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A44AAD-1CD0-0245-A9D1-322CB4E7E63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2971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are currently carrying out experiments in collaboration with Jamestown </a:t>
            </a:r>
            <a:r>
              <a:rPr lang="en-US" dirty="0" err="1"/>
              <a:t>S’klaalam</a:t>
            </a:r>
            <a:r>
              <a:rPr lang="en-US" dirty="0"/>
              <a:t> Pt. Whitney Hatchery to investigate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A44AAD-1CD0-0245-A9D1-322CB4E7E63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2129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are currently carrying out experiments in collaboration with Jamestown </a:t>
            </a:r>
            <a:r>
              <a:rPr lang="en-US" dirty="0" err="1"/>
              <a:t>S’klaalam</a:t>
            </a:r>
            <a:r>
              <a:rPr lang="en-US" dirty="0"/>
              <a:t> Pt. Whitney Hatchery to investigate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A44AAD-1CD0-0245-A9D1-322CB4E7E63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9782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are currently carrying out experiments in collaboration with Jamestown </a:t>
            </a:r>
            <a:r>
              <a:rPr lang="en-US" dirty="0" err="1"/>
              <a:t>S’klaalam</a:t>
            </a:r>
            <a:r>
              <a:rPr lang="en-US" dirty="0"/>
              <a:t> Pt. Whitney Hatchery to investigate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A44AAD-1CD0-0245-A9D1-322CB4E7E63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7656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A9138B-60F8-824F-98B4-1B58872E26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C0B117-E6F2-9041-9C36-A004ABB962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184061-3CD3-D34C-A063-8ED6FF8CCC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3E252-27B4-F444-B7B9-551F92BF49D8}" type="datetimeFigureOut">
              <a:rPr lang="en-US" smtClean="0"/>
              <a:t>1/10/20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BBB515-6FC8-A74D-BD9E-2F2761C5C0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EC0F24-A157-4C40-AA2B-C62FA217B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74D92B-3F1F-C942-A24D-454D45EAC1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5934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B6D33-6722-5A49-B088-05357E75C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95A46C0-B391-B540-8E23-20AEB15A9B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3E6FBC-C3BF-6A47-9EB4-9FF1E8E3B0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3E252-27B4-F444-B7B9-551F92BF49D8}" type="datetimeFigureOut">
              <a:rPr lang="en-US" smtClean="0"/>
              <a:t>1/10/20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D87829-1E8B-BD4E-AE04-25BC42EFD3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3D7B40-A7D8-524F-B53A-D9BE84734C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74D92B-3F1F-C942-A24D-454D45EAC1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5563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CBD4510-5A5A-DE48-9DAC-4B1E2BE83D0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CB13F7-E60F-3E4C-A50E-3776691CE3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A6E0C1-3607-F24F-ADA9-3A0DD623F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3E252-27B4-F444-B7B9-551F92BF49D8}" type="datetimeFigureOut">
              <a:rPr lang="en-US" smtClean="0"/>
              <a:t>1/10/20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8698DD-717D-B542-BB40-045CF4934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6A1FAD-37B1-0B4D-85EF-3CAE9DD657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74D92B-3F1F-C942-A24D-454D45EAC1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9445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7c429860ab_0_7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g7c429860ab_0_76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rtl="0">
              <a:spcBef>
                <a:spcPts val="1000"/>
              </a:spcBef>
              <a:spcAft>
                <a:spcPts val="0"/>
              </a:spcAft>
              <a:buSzPts val="2800"/>
              <a:buChar char="•"/>
              <a:defRPr/>
            </a:lvl1pPr>
            <a:lvl2pPr marL="914400" lvl="1" indent="-381000" rtl="0"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rtl="0"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rtl="0"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rtl="0"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rtl="0"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rtl="0"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rtl="0"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rtl="0"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3" name="Google Shape;83;g7c429860ab_0_76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732152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DC187-683F-3547-9717-8D9112E59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3E8395-BCA0-A049-B7A3-8518545CB5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1DB2EA-87F6-AB46-8154-700F4FAC5B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3E252-27B4-F444-B7B9-551F92BF49D8}" type="datetimeFigureOut">
              <a:rPr lang="en-US" smtClean="0"/>
              <a:t>1/10/20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95326D-32E5-104D-B061-D0BA909020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55C077-879C-7440-97CB-A750A483E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74D92B-3F1F-C942-A24D-454D45EAC1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26466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F3DC0-76D7-A047-8BB4-6BA9035BBE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07B285-C497-4145-90CB-D52975F713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649D8A-ACF3-C440-BD48-5A2C1DA092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3E252-27B4-F444-B7B9-551F92BF49D8}" type="datetimeFigureOut">
              <a:rPr lang="en-US" smtClean="0"/>
              <a:t>1/10/20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069FA2-25E6-E84D-98AB-28FE48ABF7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5C3794-67FF-2B4E-B4A5-F870E70D92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74D92B-3F1F-C942-A24D-454D45EAC1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1363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5D329-AF7E-814F-BF0C-7DDCF07CFC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E1268B-AE01-5249-B92B-B197A1F9B0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44207F-B837-154A-ADA3-1DC0EB09B4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661158-7520-BB4E-86ED-1EBC7D999D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3E252-27B4-F444-B7B9-551F92BF49D8}" type="datetimeFigureOut">
              <a:rPr lang="en-US" smtClean="0"/>
              <a:t>1/10/20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1D3D22-B513-254B-805D-74B485790B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EF6C4A-BB24-1540-99AE-E376F92D4A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74D92B-3F1F-C942-A24D-454D45EAC1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8155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368D0F-9DFE-034B-A82C-3EB2850D0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76AC30-37BB-7A4A-8760-F73B74C9E8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B23BE8-C078-5F41-B256-74ED8A1DEE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94670D1-5642-1248-AA7A-A2A1B4D3FD8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DD0EC1-E527-DE41-A3FA-E1EB9D6E5C8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7EDEA65-347B-C443-AA9E-A1D2A431C8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3E252-27B4-F444-B7B9-551F92BF49D8}" type="datetimeFigureOut">
              <a:rPr lang="en-US" smtClean="0"/>
              <a:t>1/10/20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17F1D8C-7C33-2448-8223-DFB524E43C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8BF97AF-799B-3C4E-BF0B-8A60A8538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74D92B-3F1F-C942-A24D-454D45EAC1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3649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38A1C4-8443-8F46-B194-8C9EFEEFF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3F0E4A-EE94-594C-83F8-06A39B94E5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3E252-27B4-F444-B7B9-551F92BF49D8}" type="datetimeFigureOut">
              <a:rPr lang="en-US" smtClean="0"/>
              <a:t>1/10/20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234FCD-CC06-694E-B499-720247814F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065E5F-9E82-A44D-AFA1-B486E1F5B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74D92B-3F1F-C942-A24D-454D45EAC1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999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8AF570E-3216-DE4C-839F-FBE712AFF8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3E252-27B4-F444-B7B9-551F92BF49D8}" type="datetimeFigureOut">
              <a:rPr lang="en-US" smtClean="0"/>
              <a:t>1/10/20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ED2FA9C-7F31-4644-BA12-7D4B511EB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C89BA7-A89F-BF4A-AF95-18BEA7CA4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74D92B-3F1F-C942-A24D-454D45EAC1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4175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29371-DDED-A64A-9AB4-45D5F94D3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804BF8-AA78-F74D-B887-524E40B7F4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409DDC-717C-AA4A-BE33-460903FF73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E324CF-83F3-5C48-94CA-0EF0C7C81C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3E252-27B4-F444-B7B9-551F92BF49D8}" type="datetimeFigureOut">
              <a:rPr lang="en-US" smtClean="0"/>
              <a:t>1/10/20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048CEA-2806-344D-958B-E18E255BA0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40ACF1-4387-5E42-B98A-B7B838E68E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74D92B-3F1F-C942-A24D-454D45EAC1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5216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5CA822-164E-744F-B09C-74BBDCB4AF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C5B768A-A80F-0341-82E7-3F11174F47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3A6800-B10D-1F42-B000-80838789DC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C06AB1-14EB-7645-BA03-4ED69D9B28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3E252-27B4-F444-B7B9-551F92BF49D8}" type="datetimeFigureOut">
              <a:rPr lang="en-US" smtClean="0"/>
              <a:t>1/10/20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1C72AA-660A-484D-BF8D-FBF12C8D85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543035-7385-1349-AFC0-AAB133230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74D92B-3F1F-C942-A24D-454D45EAC1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5081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FD8DE5B-A2B3-B54B-8DDB-71C0D9CDF7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1B7178-D917-F444-95FA-10CC801248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01C2EA-564F-9347-9BF0-69AD3551F1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03E252-27B4-F444-B7B9-551F92BF49D8}" type="datetimeFigureOut">
              <a:rPr lang="en-US" smtClean="0"/>
              <a:t>1/10/20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EFECFA-9091-C14A-B4B0-A5B3451DED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61A0E9-4D62-A04B-9B5A-95FF457D75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74D92B-3F1F-C942-A24D-454D45EAC1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6031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openxmlformats.org/officeDocument/2006/relationships/image" Target="../media/image18.png"/><Relationship Id="rId7" Type="http://schemas.microsoft.com/office/2007/relationships/hdphoto" Target="../media/hdphoto4.wd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11" Type="http://schemas.microsoft.com/office/2007/relationships/hdphoto" Target="../media/hdphoto8.wdp"/><Relationship Id="rId5" Type="http://schemas.microsoft.com/office/2007/relationships/hdphoto" Target="../media/hdphoto2.wdp"/><Relationship Id="rId10" Type="http://schemas.microsoft.com/office/2007/relationships/hdphoto" Target="../media/hdphoto7.wdp"/><Relationship Id="rId4" Type="http://schemas.microsoft.com/office/2007/relationships/hdphoto" Target="../media/hdphoto1.wdp"/><Relationship Id="rId9" Type="http://schemas.microsoft.com/office/2007/relationships/hdphoto" Target="../media/hdphoto6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6742BE-63D0-5644-8DD2-9653BF5F94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1492" y="987612"/>
            <a:ext cx="11707308" cy="1826708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Influence of ocean acidification on DNA methylation patterns in geoduck</a:t>
            </a:r>
          </a:p>
        </p:txBody>
      </p:sp>
      <p:pic>
        <p:nvPicPr>
          <p:cNvPr id="5" name="Picture 2" descr="Image result for university of washington">
            <a:extLst>
              <a:ext uri="{FF2B5EF4-FFF2-40B4-BE49-F238E27FC236}">
                <a16:creationId xmlns:a16="http://schemas.microsoft.com/office/drawing/2014/main" id="{AFF706DF-84B9-6843-8FAC-228E805529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412" y="3828583"/>
            <a:ext cx="2136493" cy="1048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Image result for escience uw data science fellow">
            <a:extLst>
              <a:ext uri="{FF2B5EF4-FFF2-40B4-BE49-F238E27FC236}">
                <a16:creationId xmlns:a16="http://schemas.microsoft.com/office/drawing/2014/main" id="{C308E59E-01FE-8F4B-B8DF-FF1CE3F528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6736" y="3667829"/>
            <a:ext cx="1431985" cy="1208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FFAR">
            <a:extLst>
              <a:ext uri="{FF2B5EF4-FFF2-40B4-BE49-F238E27FC236}">
                <a16:creationId xmlns:a16="http://schemas.microsoft.com/office/drawing/2014/main" id="{A926FC55-CF74-8342-806B-64EA54D121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8258" y="5902969"/>
            <a:ext cx="2972462" cy="855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ubtitle 9">
            <a:extLst>
              <a:ext uri="{FF2B5EF4-FFF2-40B4-BE49-F238E27FC236}">
                <a16:creationId xmlns:a16="http://schemas.microsoft.com/office/drawing/2014/main" id="{A8B9C4E1-632C-684E-858E-D84D5DB9F8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2814261"/>
          </a:xfrm>
        </p:spPr>
        <p:txBody>
          <a:bodyPr>
            <a:normAutofit/>
          </a:bodyPr>
          <a:lstStyle/>
          <a:p>
            <a:pPr>
              <a:spcAft>
                <a:spcPts val="1200"/>
              </a:spcAft>
            </a:pP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Shelly Trigg, Ph.D.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School of Aquatic and Fishery Sciences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University of Washington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04E637-6403-D84A-9054-F99E4CA1C793}"/>
              </a:ext>
            </a:extLst>
          </p:cNvPr>
          <p:cNvSpPr txBox="1"/>
          <p:nvPr/>
        </p:nvSpPr>
        <p:spPr>
          <a:xfrm>
            <a:off x="253522" y="5315755"/>
            <a:ext cx="701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Collaborators: Putnam HM, White SJ, Spencer L,  </a:t>
            </a:r>
            <a:r>
              <a:rPr lang="en-US" dirty="0" err="1"/>
              <a:t>Vadopalas</a:t>
            </a:r>
            <a:r>
              <a:rPr lang="en-US" dirty="0"/>
              <a:t> B, Natarajan A, Hetzel J, Jaeger E, </a:t>
            </a:r>
            <a:r>
              <a:rPr lang="en-US" dirty="0" err="1"/>
              <a:t>Soohoo</a:t>
            </a:r>
            <a:r>
              <a:rPr lang="en-US" dirty="0"/>
              <a:t> J, Goetz FW,  Gallardo-</a:t>
            </a:r>
            <a:r>
              <a:rPr lang="en-US" dirty="0" err="1"/>
              <a:t>Escárate</a:t>
            </a:r>
            <a:r>
              <a:rPr lang="en-US" dirty="0"/>
              <a:t> C, Roberts SB</a:t>
            </a:r>
          </a:p>
        </p:txBody>
      </p:sp>
      <p:pic>
        <p:nvPicPr>
          <p:cNvPr id="1026" name="Picture 2" descr="Image result for noaa logo">
            <a:extLst>
              <a:ext uri="{FF2B5EF4-FFF2-40B4-BE49-F238E27FC236}">
                <a16:creationId xmlns:a16="http://schemas.microsoft.com/office/drawing/2014/main" id="{7CA462DD-0071-E94A-9D38-C1592400ED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4216" y="5761736"/>
            <a:ext cx="1096264" cy="1096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44694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91B5A35-B4CE-9B48-BEFA-C4BEE74331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7BDD1F0-4966-F641-8D8D-CFE29CB6C19A}"/>
              </a:ext>
            </a:extLst>
          </p:cNvPr>
          <p:cNvSpPr/>
          <p:nvPr/>
        </p:nvSpPr>
        <p:spPr>
          <a:xfrm>
            <a:off x="5852161" y="2704699"/>
            <a:ext cx="3137836" cy="3840480"/>
          </a:xfrm>
          <a:prstGeom prst="rect">
            <a:avLst/>
          </a:prstGeom>
          <a:solidFill>
            <a:schemeClr val="bg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603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961D6-CA62-5545-AC22-54271919DE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384" y="351857"/>
            <a:ext cx="11521414" cy="1325563"/>
          </a:xfrm>
        </p:spPr>
        <p:txBody>
          <a:bodyPr/>
          <a:lstStyle/>
          <a:p>
            <a:r>
              <a:rPr lang="en-US" dirty="0"/>
              <a:t>Altering early life environment pH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6BBA3A0-791B-B34E-97E0-1F5D1714C5D5}"/>
              </a:ext>
            </a:extLst>
          </p:cNvPr>
          <p:cNvGrpSpPr/>
          <p:nvPr/>
        </p:nvGrpSpPr>
        <p:grpSpPr>
          <a:xfrm>
            <a:off x="2860422" y="5665955"/>
            <a:ext cx="7448018" cy="483173"/>
            <a:chOff x="1350598" y="4733378"/>
            <a:chExt cx="7448018" cy="483173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1C041855-4C32-C743-977B-1A3ECDC668F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92624" y="4823514"/>
              <a:ext cx="7305992" cy="398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CC44A4E-C134-214F-99F5-A65D70F3917B}"/>
                </a:ext>
              </a:extLst>
            </p:cNvPr>
            <p:cNvSpPr txBox="1"/>
            <p:nvPr/>
          </p:nvSpPr>
          <p:spPr>
            <a:xfrm>
              <a:off x="1350598" y="4908774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F8F064F-E7ED-C842-A881-8648D8601F56}"/>
                </a:ext>
              </a:extLst>
            </p:cNvPr>
            <p:cNvSpPr txBox="1"/>
            <p:nvPr/>
          </p:nvSpPr>
          <p:spPr>
            <a:xfrm>
              <a:off x="7152331" y="4902838"/>
              <a:ext cx="4828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135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9B21286-F0ED-F645-8214-4F6C1E305B0A}"/>
                </a:ext>
              </a:extLst>
            </p:cNvPr>
            <p:cNvSpPr txBox="1"/>
            <p:nvPr/>
          </p:nvSpPr>
          <p:spPr>
            <a:xfrm>
              <a:off x="1754659" y="4908774"/>
              <a:ext cx="3834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10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12DDA97-7E74-254B-9141-DEC5D5CE6A36}"/>
                </a:ext>
              </a:extLst>
            </p:cNvPr>
            <p:cNvSpPr txBox="1"/>
            <p:nvPr/>
          </p:nvSpPr>
          <p:spPr>
            <a:xfrm>
              <a:off x="2529690" y="4908774"/>
              <a:ext cx="3834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23</a:t>
              </a: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844F4267-C225-994C-9525-A8A552008DD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95802" y="4738255"/>
              <a:ext cx="0" cy="17051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A2A7580-802E-C94C-AF81-874F0D0D10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54039" y="4733378"/>
              <a:ext cx="0" cy="17051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22C4FD72-3321-8344-B3BA-1671597DFE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13970" y="4733378"/>
              <a:ext cx="0" cy="17051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96FCEA97-C1A5-AA4C-B4FE-F0288A96821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93743" y="4742234"/>
              <a:ext cx="0" cy="17051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FD85B497-4332-8B40-AE94-A8D6072C2B5A}"/>
              </a:ext>
            </a:extLst>
          </p:cNvPr>
          <p:cNvSpPr txBox="1"/>
          <p:nvPr/>
        </p:nvSpPr>
        <p:spPr>
          <a:xfrm>
            <a:off x="5349424" y="6194983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Days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BC1FAD5-EB8D-D44E-BDBD-10446A61A367}"/>
              </a:ext>
            </a:extLst>
          </p:cNvPr>
          <p:cNvCxnSpPr>
            <a:cxnSpLocks/>
          </p:cNvCxnSpPr>
          <p:nvPr/>
        </p:nvCxnSpPr>
        <p:spPr>
          <a:xfrm flipV="1">
            <a:off x="10308440" y="5674811"/>
            <a:ext cx="0" cy="1705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E1781870-5735-4C44-BDC4-D9550F669336}"/>
              </a:ext>
            </a:extLst>
          </p:cNvPr>
          <p:cNvSpPr txBox="1"/>
          <p:nvPr/>
        </p:nvSpPr>
        <p:spPr>
          <a:xfrm>
            <a:off x="10036645" y="5827049"/>
            <a:ext cx="482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145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2EDDFE9-609A-B442-AC90-81B384BEF1D3}"/>
              </a:ext>
            </a:extLst>
          </p:cNvPr>
          <p:cNvSpPr/>
          <p:nvPr/>
        </p:nvSpPr>
        <p:spPr>
          <a:xfrm>
            <a:off x="8887612" y="2020688"/>
            <a:ext cx="1397429" cy="3653825"/>
          </a:xfrm>
          <a:prstGeom prst="rect">
            <a:avLst/>
          </a:prstGeom>
          <a:solidFill>
            <a:srgbClr val="FF3404">
              <a:alpha val="1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F7E3F3-A739-9C4F-9A18-5304CC21116A}"/>
              </a:ext>
            </a:extLst>
          </p:cNvPr>
          <p:cNvSpPr txBox="1"/>
          <p:nvPr/>
        </p:nvSpPr>
        <p:spPr>
          <a:xfrm>
            <a:off x="3110775" y="1985525"/>
            <a:ext cx="10742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Initial Exposure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186AFB-BD1D-4D4C-B70E-929A92F4CC99}"/>
              </a:ext>
            </a:extLst>
          </p:cNvPr>
          <p:cNvSpPr txBox="1"/>
          <p:nvPr/>
        </p:nvSpPr>
        <p:spPr>
          <a:xfrm>
            <a:off x="3212373" y="4177164"/>
            <a:ext cx="823389" cy="1415772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Low pH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EF9ECD3-D7B8-0F4B-8ADD-B5F0A0E697A9}"/>
              </a:ext>
            </a:extLst>
          </p:cNvPr>
          <p:cNvSpPr txBox="1"/>
          <p:nvPr/>
        </p:nvSpPr>
        <p:spPr>
          <a:xfrm>
            <a:off x="3224388" y="2702033"/>
            <a:ext cx="811376" cy="1384995"/>
          </a:xfrm>
          <a:prstGeom prst="rect">
            <a:avLst/>
          </a:prstGeom>
          <a:noFill/>
          <a:ln w="28575">
            <a:solidFill>
              <a:srgbClr val="009193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Ambient</a:t>
            </a:r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A3766EB-2DD0-F742-A584-2B14FF2DD2C6}"/>
              </a:ext>
            </a:extLst>
          </p:cNvPr>
          <p:cNvSpPr txBox="1"/>
          <p:nvPr/>
        </p:nvSpPr>
        <p:spPr>
          <a:xfrm>
            <a:off x="6096000" y="1985524"/>
            <a:ext cx="10742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Common </a:t>
            </a:r>
          </a:p>
          <a:p>
            <a:pPr algn="ctr"/>
            <a:r>
              <a:rPr lang="en-US" b="1" dirty="0"/>
              <a:t>Garden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2FD4F02-54A5-F941-8371-AC62F7D6D20C}"/>
              </a:ext>
            </a:extLst>
          </p:cNvPr>
          <p:cNvSpPr txBox="1"/>
          <p:nvPr/>
        </p:nvSpPr>
        <p:spPr>
          <a:xfrm>
            <a:off x="9053266" y="1985524"/>
            <a:ext cx="12551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Secondary Exposure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BB656AC-0A48-3246-8993-63497E2D611C}"/>
              </a:ext>
            </a:extLst>
          </p:cNvPr>
          <p:cNvSpPr txBox="1"/>
          <p:nvPr/>
        </p:nvSpPr>
        <p:spPr>
          <a:xfrm>
            <a:off x="333995" y="3003517"/>
            <a:ext cx="14164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3 month old juveniles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96050BD-7EF5-8B4E-92B9-81620D5BA4D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987" b="57542" l="9467" r="14667">
                        <a14:foregroundMark x1="9267" y1="40782" x2="9333" y2="47672"/>
                        <a14:foregroundMark x1="9333" y1="47672" x2="10733" y2="52700"/>
                        <a14:foregroundMark x1="10733" y1="52700" x2="10933" y2="55680"/>
                        <a14:foregroundMark x1="10333" y1="58659" x2="12333" y2="57356"/>
                        <a14:foregroundMark x1="12333" y1="57356" x2="12333" y2="56983"/>
                        <a14:foregroundMark x1="10133" y1="15456" x2="10133" y2="13222"/>
                        <a14:foregroundMark x1="10400" y1="11173" x2="10067" y2="10987"/>
                        <a14:foregroundMark x1="13800" y1="55121" x2="12133" y2="57542"/>
                        <a14:foregroundMark x1="14600" y1="47672" x2="14600" y2="47672"/>
                        <a14:foregroundMark x1="14600" y1="47672" x2="14600" y2="47672"/>
                      </a14:backgroundRemoval>
                    </a14:imgEffect>
                  </a14:imgLayer>
                </a14:imgProps>
              </a:ext>
            </a:extLst>
          </a:blip>
          <a:srcRect l="8929" t="9562" r="84673" b="39930"/>
          <a:stretch/>
        </p:blipFill>
        <p:spPr>
          <a:xfrm>
            <a:off x="983309" y="3875500"/>
            <a:ext cx="321298" cy="908228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136C548C-D575-4846-8D3C-FC10D318284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rgbClr val="009193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987" b="57542" l="9467" r="14667">
                        <a14:foregroundMark x1="9267" y1="40782" x2="9333" y2="47672"/>
                        <a14:foregroundMark x1="9333" y1="47672" x2="10733" y2="52700"/>
                        <a14:foregroundMark x1="10733" y1="52700" x2="10933" y2="55680"/>
                        <a14:foregroundMark x1="10333" y1="58659" x2="12333" y2="57356"/>
                        <a14:foregroundMark x1="12333" y1="57356" x2="12333" y2="56983"/>
                        <a14:foregroundMark x1="10133" y1="15456" x2="10133" y2="13222"/>
                        <a14:foregroundMark x1="10400" y1="11173" x2="10067" y2="10987"/>
                        <a14:foregroundMark x1="13800" y1="55121" x2="12133" y2="57542"/>
                        <a14:foregroundMark x1="14600" y1="47672" x2="14600" y2="47672"/>
                        <a14:foregroundMark x1="14600" y1="47672" x2="14600" y2="47672"/>
                      </a14:backgroundRemoval>
                    </a14:imgEffect>
                  </a14:imgLayer>
                </a14:imgProps>
              </a:ext>
            </a:extLst>
          </a:blip>
          <a:srcRect l="8929" t="9562" r="84673" b="39930"/>
          <a:stretch/>
        </p:blipFill>
        <p:spPr>
          <a:xfrm>
            <a:off x="3478100" y="3020217"/>
            <a:ext cx="321298" cy="908228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6E82ECAE-BAD2-5C4F-8758-87AA58ADBEC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rgbClr val="FFC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987" b="57542" l="9467" r="14667">
                        <a14:foregroundMark x1="9267" y1="40782" x2="9333" y2="47672"/>
                        <a14:foregroundMark x1="9333" y1="47672" x2="10733" y2="52700"/>
                        <a14:foregroundMark x1="10733" y1="52700" x2="10933" y2="55680"/>
                        <a14:foregroundMark x1="10333" y1="58659" x2="12333" y2="57356"/>
                        <a14:foregroundMark x1="12333" y1="57356" x2="12333" y2="56983"/>
                        <a14:foregroundMark x1="10133" y1="15456" x2="10133" y2="13222"/>
                        <a14:foregroundMark x1="10400" y1="11173" x2="10067" y2="10987"/>
                        <a14:foregroundMark x1="13800" y1="55121" x2="12133" y2="57542"/>
                        <a14:foregroundMark x1="14600" y1="47672" x2="14600" y2="47672"/>
                        <a14:foregroundMark x1="14600" y1="47672" x2="14600" y2="47672"/>
                      </a14:backgroundRemoval>
                    </a14:imgEffect>
                  </a14:imgLayer>
                </a14:imgProps>
              </a:ext>
            </a:extLst>
          </a:blip>
          <a:srcRect l="8929" t="9562" r="84673" b="39930"/>
          <a:stretch/>
        </p:blipFill>
        <p:spPr>
          <a:xfrm>
            <a:off x="3495710" y="4489080"/>
            <a:ext cx="321298" cy="908228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98D2D00C-3597-3D4A-B223-ABF8D67509C2}"/>
              </a:ext>
            </a:extLst>
          </p:cNvPr>
          <p:cNvSpPr/>
          <p:nvPr/>
        </p:nvSpPr>
        <p:spPr>
          <a:xfrm>
            <a:off x="2986593" y="2025863"/>
            <a:ext cx="1228784" cy="3653825"/>
          </a:xfrm>
          <a:prstGeom prst="rect">
            <a:avLst/>
          </a:prstGeom>
          <a:solidFill>
            <a:schemeClr val="accent4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D48E4BDD-866A-7642-AE88-7DE3F17AE2F7}"/>
              </a:ext>
            </a:extLst>
          </p:cNvPr>
          <p:cNvSpPr/>
          <p:nvPr/>
        </p:nvSpPr>
        <p:spPr>
          <a:xfrm>
            <a:off x="4231106" y="2020688"/>
            <a:ext cx="4672334" cy="3653825"/>
          </a:xfrm>
          <a:prstGeom prst="rect">
            <a:avLst/>
          </a:prstGeom>
          <a:solidFill>
            <a:schemeClr val="accent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404DB21-E4A1-024D-BC12-5B142D093DF0}"/>
              </a:ext>
            </a:extLst>
          </p:cNvPr>
          <p:cNvSpPr txBox="1"/>
          <p:nvPr/>
        </p:nvSpPr>
        <p:spPr>
          <a:xfrm>
            <a:off x="6116538" y="3187063"/>
            <a:ext cx="1437132" cy="1384995"/>
          </a:xfrm>
          <a:prstGeom prst="rect">
            <a:avLst/>
          </a:prstGeom>
          <a:noFill/>
          <a:ln w="28575">
            <a:solidFill>
              <a:srgbClr val="00919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Ambient</a:t>
            </a:r>
          </a:p>
          <a:p>
            <a:pPr algn="ctr"/>
            <a:endParaRPr lang="en-US" sz="1400" dirty="0"/>
          </a:p>
          <a:p>
            <a:pPr algn="ctr"/>
            <a:endParaRPr lang="en-US" sz="1400" dirty="0"/>
          </a:p>
          <a:p>
            <a:pPr algn="ctr"/>
            <a:endParaRPr lang="en-US" sz="1400" dirty="0"/>
          </a:p>
          <a:p>
            <a:pPr algn="ctr"/>
            <a:endParaRPr lang="en-US" sz="1400" dirty="0"/>
          </a:p>
          <a:p>
            <a:pPr algn="ctr"/>
            <a:endParaRPr lang="en-US" sz="1400" dirty="0"/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8BEDAD9E-ADF8-C042-A329-AB1093AE25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rgbClr val="009193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987" b="57542" l="9467" r="14667">
                        <a14:foregroundMark x1="9267" y1="40782" x2="9333" y2="47672"/>
                        <a14:foregroundMark x1="9333" y1="47672" x2="10733" y2="52700"/>
                        <a14:foregroundMark x1="10733" y1="52700" x2="10933" y2="55680"/>
                        <a14:foregroundMark x1="10333" y1="58659" x2="12333" y2="57356"/>
                        <a14:foregroundMark x1="12333" y1="57356" x2="12333" y2="56983"/>
                        <a14:foregroundMark x1="10133" y1="15456" x2="10133" y2="13222"/>
                        <a14:foregroundMark x1="10400" y1="11173" x2="10067" y2="10987"/>
                        <a14:foregroundMark x1="13800" y1="55121" x2="12133" y2="57542"/>
                        <a14:foregroundMark x1="14600" y1="47672" x2="14600" y2="47672"/>
                        <a14:foregroundMark x1="14600" y1="47672" x2="14600" y2="47672"/>
                      </a14:backgroundRemoval>
                    </a14:imgEffect>
                  </a14:imgLayer>
                </a14:imgProps>
              </a:ext>
            </a:extLst>
          </a:blip>
          <a:srcRect l="8929" t="9562" r="84673" b="39930"/>
          <a:stretch/>
        </p:blipFill>
        <p:spPr>
          <a:xfrm>
            <a:off x="6379812" y="3559021"/>
            <a:ext cx="321298" cy="908228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4ACF6349-49F0-C246-80BB-EC5178D24DA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rgbClr val="FFC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987" b="57542" l="9467" r="14667">
                        <a14:foregroundMark x1="9267" y1="40782" x2="9333" y2="47672"/>
                        <a14:foregroundMark x1="9333" y1="47672" x2="10733" y2="52700"/>
                        <a14:foregroundMark x1="10733" y1="52700" x2="10933" y2="55680"/>
                        <a14:foregroundMark x1="10333" y1="58659" x2="12333" y2="57356"/>
                        <a14:foregroundMark x1="12333" y1="57356" x2="12333" y2="56983"/>
                        <a14:foregroundMark x1="10133" y1="15456" x2="10133" y2="13222"/>
                        <a14:foregroundMark x1="10400" y1="11173" x2="10067" y2="10987"/>
                        <a14:foregroundMark x1="13800" y1="55121" x2="12133" y2="57542"/>
                        <a14:foregroundMark x1="14600" y1="47672" x2="14600" y2="47672"/>
                        <a14:foregroundMark x1="14600" y1="47672" x2="14600" y2="47672"/>
                      </a14:backgroundRemoval>
                    </a14:imgEffect>
                  </a14:imgLayer>
                </a14:imgProps>
              </a:ext>
            </a:extLst>
          </a:blip>
          <a:srcRect l="8929" t="9562" r="84673" b="39930"/>
          <a:stretch/>
        </p:blipFill>
        <p:spPr>
          <a:xfrm>
            <a:off x="6941644" y="3559021"/>
            <a:ext cx="321298" cy="908228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E36E394A-B56E-914A-B5E9-D432A0780575}"/>
              </a:ext>
            </a:extLst>
          </p:cNvPr>
          <p:cNvSpPr txBox="1"/>
          <p:nvPr/>
        </p:nvSpPr>
        <p:spPr>
          <a:xfrm>
            <a:off x="9166714" y="2702033"/>
            <a:ext cx="962206" cy="1384995"/>
          </a:xfrm>
          <a:prstGeom prst="rect">
            <a:avLst/>
          </a:prstGeom>
          <a:noFill/>
          <a:ln w="28575">
            <a:solidFill>
              <a:srgbClr val="00919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Ambient</a:t>
            </a:r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368D3DD6-105B-FC47-8341-DEC9808F729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rgbClr val="009193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987" b="57542" l="9467" r="14667">
                        <a14:foregroundMark x1="9267" y1="40782" x2="9333" y2="47672"/>
                        <a14:foregroundMark x1="9333" y1="47672" x2="10733" y2="52700"/>
                        <a14:foregroundMark x1="10733" y1="52700" x2="10933" y2="55680"/>
                        <a14:foregroundMark x1="10333" y1="58659" x2="12333" y2="57356"/>
                        <a14:foregroundMark x1="12333" y1="57356" x2="12333" y2="56983"/>
                        <a14:foregroundMark x1="10133" y1="15456" x2="10133" y2="13222"/>
                        <a14:foregroundMark x1="10400" y1="11173" x2="10067" y2="10987"/>
                        <a14:foregroundMark x1="13800" y1="55121" x2="12133" y2="57542"/>
                        <a14:foregroundMark x1="14600" y1="47672" x2="14600" y2="47672"/>
                        <a14:foregroundMark x1="14600" y1="47672" x2="14600" y2="47672"/>
                      </a14:backgroundRemoval>
                    </a14:imgEffect>
                  </a14:imgLayer>
                </a14:imgProps>
              </a:ext>
            </a:extLst>
          </a:blip>
          <a:srcRect l="8929" t="9562" r="84673" b="39930"/>
          <a:stretch/>
        </p:blipFill>
        <p:spPr>
          <a:xfrm>
            <a:off x="9299525" y="3003517"/>
            <a:ext cx="321298" cy="908228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0ABFB45C-3E5B-4341-A49A-8A5DCB72871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rgbClr val="FFC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987" b="57542" l="9467" r="14667">
                        <a14:foregroundMark x1="9267" y1="40782" x2="9333" y2="47672"/>
                        <a14:foregroundMark x1="9333" y1="47672" x2="10733" y2="52700"/>
                        <a14:foregroundMark x1="10733" y1="52700" x2="10933" y2="55680"/>
                        <a14:foregroundMark x1="10333" y1="58659" x2="12333" y2="57356"/>
                        <a14:foregroundMark x1="12333" y1="57356" x2="12333" y2="56983"/>
                        <a14:foregroundMark x1="10133" y1="15456" x2="10133" y2="13222"/>
                        <a14:foregroundMark x1="10400" y1="11173" x2="10067" y2="10987"/>
                        <a14:foregroundMark x1="13800" y1="55121" x2="12133" y2="57542"/>
                        <a14:foregroundMark x1="14600" y1="47672" x2="14600" y2="47672"/>
                        <a14:foregroundMark x1="14600" y1="47672" x2="14600" y2="47672"/>
                      </a14:backgroundRemoval>
                    </a14:imgEffect>
                  </a14:imgLayer>
                </a14:imgProps>
              </a:ext>
            </a:extLst>
          </a:blip>
          <a:srcRect l="8929" t="9562" r="84673" b="39930"/>
          <a:stretch/>
        </p:blipFill>
        <p:spPr>
          <a:xfrm>
            <a:off x="9714222" y="3020217"/>
            <a:ext cx="321298" cy="908228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3DA87DAE-2879-F049-9A7F-22DA05063854}"/>
              </a:ext>
            </a:extLst>
          </p:cNvPr>
          <p:cNvSpPr txBox="1"/>
          <p:nvPr/>
        </p:nvSpPr>
        <p:spPr>
          <a:xfrm>
            <a:off x="9166630" y="4189281"/>
            <a:ext cx="962206" cy="1415772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Low pH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 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99BE1ADD-2663-A84F-B9A9-10076A27A91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rgbClr val="009193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987" b="57542" l="9467" r="14667">
                        <a14:foregroundMark x1="9267" y1="40782" x2="9333" y2="47672"/>
                        <a14:foregroundMark x1="9333" y1="47672" x2="10733" y2="52700"/>
                        <a14:foregroundMark x1="10733" y1="52700" x2="10933" y2="55680"/>
                        <a14:foregroundMark x1="10333" y1="58659" x2="12333" y2="57356"/>
                        <a14:foregroundMark x1="12333" y1="57356" x2="12333" y2="56983"/>
                        <a14:foregroundMark x1="10133" y1="15456" x2="10133" y2="13222"/>
                        <a14:foregroundMark x1="10400" y1="11173" x2="10067" y2="10987"/>
                        <a14:foregroundMark x1="13800" y1="55121" x2="12133" y2="57542"/>
                        <a14:foregroundMark x1="14600" y1="47672" x2="14600" y2="47672"/>
                        <a14:foregroundMark x1="14600" y1="47672" x2="14600" y2="47672"/>
                      </a14:backgroundRemoval>
                    </a14:imgEffect>
                  </a14:imgLayer>
                </a14:imgProps>
              </a:ext>
            </a:extLst>
          </a:blip>
          <a:srcRect l="8929" t="9562" r="84673" b="39930"/>
          <a:stretch/>
        </p:blipFill>
        <p:spPr>
          <a:xfrm>
            <a:off x="9278453" y="4577643"/>
            <a:ext cx="321298" cy="908228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CD504AA8-1B58-0541-82C0-D5975DA0232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rgbClr val="FFC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987" b="57542" l="9467" r="14667">
                        <a14:foregroundMark x1="9267" y1="40782" x2="9333" y2="47672"/>
                        <a14:foregroundMark x1="9333" y1="47672" x2="10733" y2="52700"/>
                        <a14:foregroundMark x1="10733" y1="52700" x2="10933" y2="55680"/>
                        <a14:foregroundMark x1="10333" y1="58659" x2="12333" y2="57356"/>
                        <a14:foregroundMark x1="12333" y1="57356" x2="12333" y2="56983"/>
                        <a14:foregroundMark x1="10133" y1="15456" x2="10133" y2="13222"/>
                        <a14:foregroundMark x1="10400" y1="11173" x2="10067" y2="10987"/>
                        <a14:foregroundMark x1="13800" y1="55121" x2="12133" y2="57542"/>
                        <a14:foregroundMark x1="14600" y1="47672" x2="14600" y2="47672"/>
                        <a14:foregroundMark x1="14600" y1="47672" x2="14600" y2="47672"/>
                      </a14:backgroundRemoval>
                    </a14:imgEffect>
                  </a14:imgLayer>
                </a14:imgProps>
              </a:ext>
            </a:extLst>
          </a:blip>
          <a:srcRect l="8929" t="9562" r="84673" b="39930"/>
          <a:stretch/>
        </p:blipFill>
        <p:spPr>
          <a:xfrm>
            <a:off x="9693150" y="4594343"/>
            <a:ext cx="321298" cy="908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2648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" descr="https://lh5.googleusercontent.com/-jVpdkEWkQFZ8jasaZP0k9Sb--t_Msurk2FN7f46WaSwl4sRWyVh-HUzRjPWpwRpONfx3SnF18piTIuFwQ9-1SWfqDl5Yef-5FgoHmQz0_hywikZBeCm215RYCxfx3wIOy8Sm1Uh">
            <a:extLst>
              <a:ext uri="{FF2B5EF4-FFF2-40B4-BE49-F238E27FC236}">
                <a16:creationId xmlns:a16="http://schemas.microsoft.com/office/drawing/2014/main" id="{BA9ECE4F-8DC7-E84D-9C91-E31C47E73C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94" b="50000"/>
          <a:stretch/>
        </p:blipFill>
        <p:spPr bwMode="auto">
          <a:xfrm>
            <a:off x="6766199" y="2047856"/>
            <a:ext cx="3640373" cy="4513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Title 1">
            <a:extLst>
              <a:ext uri="{FF2B5EF4-FFF2-40B4-BE49-F238E27FC236}">
                <a16:creationId xmlns:a16="http://schemas.microsoft.com/office/drawing/2014/main" id="{2122DBE4-EB38-3448-9559-E4AB67348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79" y="296770"/>
            <a:ext cx="11229598" cy="1325563"/>
          </a:xfrm>
        </p:spPr>
        <p:txBody>
          <a:bodyPr>
            <a:normAutofit/>
          </a:bodyPr>
          <a:lstStyle/>
          <a:p>
            <a:r>
              <a:rPr lang="en-US" sz="4000" dirty="0"/>
              <a:t>Initial low pH exposure leads to compensatory growth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C400755-F572-B34C-8847-9B706676C0D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8936"/>
          <a:stretch/>
        </p:blipFill>
        <p:spPr>
          <a:xfrm>
            <a:off x="-20963" y="2146300"/>
            <a:ext cx="6249134" cy="471170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64C51FB8-F406-B245-9C02-1658C68D9DC4}"/>
              </a:ext>
            </a:extLst>
          </p:cNvPr>
          <p:cNvGrpSpPr/>
          <p:nvPr/>
        </p:nvGrpSpPr>
        <p:grpSpPr>
          <a:xfrm>
            <a:off x="10919569" y="2365277"/>
            <a:ext cx="1272431" cy="1441900"/>
            <a:chOff x="10545206" y="3926366"/>
            <a:chExt cx="1272431" cy="1441900"/>
          </a:xfrm>
        </p:grpSpPr>
        <p:pic>
          <p:nvPicPr>
            <p:cNvPr id="11" name="Picture 2" descr="https://lh5.googleusercontent.com/-jVpdkEWkQFZ8jasaZP0k9Sb--t_Msurk2FN7f46WaSwl4sRWyVh-HUzRjPWpwRpONfx3SnF18piTIuFwQ9-1SWfqDl5Yef-5FgoHmQz0_hywikZBeCm215RYCxfx3wIOy8Sm1Uh">
              <a:extLst>
                <a:ext uri="{FF2B5EF4-FFF2-40B4-BE49-F238E27FC236}">
                  <a16:creationId xmlns:a16="http://schemas.microsoft.com/office/drawing/2014/main" id="{994E7975-C68B-A643-9020-F270F556FB5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906" t="8968" r="78321" b="78369"/>
            <a:stretch/>
          </p:blipFill>
          <p:spPr bwMode="auto">
            <a:xfrm>
              <a:off x="10545206" y="3926366"/>
              <a:ext cx="1272431" cy="14419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208B3D7-7B95-3B4C-AB00-986E8F2805DA}"/>
                </a:ext>
              </a:extLst>
            </p:cNvPr>
            <p:cNvSpPr/>
            <p:nvPr/>
          </p:nvSpPr>
          <p:spPr>
            <a:xfrm>
              <a:off x="11038114" y="4686224"/>
              <a:ext cx="779523" cy="60032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F8933AF-494C-0146-B193-76FFF638CD06}"/>
                </a:ext>
              </a:extLst>
            </p:cNvPr>
            <p:cNvSpPr txBox="1"/>
            <p:nvPr/>
          </p:nvSpPr>
          <p:spPr>
            <a:xfrm>
              <a:off x="11059769" y="4712350"/>
              <a:ext cx="577081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pH 7.0 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5BDD757-0F43-874A-ACFE-BACA688D8CB9}"/>
                </a:ext>
              </a:extLst>
            </p:cNvPr>
            <p:cNvSpPr txBox="1"/>
            <p:nvPr/>
          </p:nvSpPr>
          <p:spPr>
            <a:xfrm>
              <a:off x="11059769" y="5044977"/>
              <a:ext cx="577081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pH 7.4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772714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452BBD-D733-D34A-A8B6-8495A96BA7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0106" y="2525747"/>
            <a:ext cx="8724435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Does early pH exposure influence epigenetic marks that underlie compensatory growth phenotype? </a:t>
            </a:r>
          </a:p>
        </p:txBody>
      </p:sp>
    </p:spTree>
    <p:extLst>
      <p:ext uri="{BB962C8B-B14F-4D97-AF65-F5344CB8AC3E}">
        <p14:creationId xmlns:p14="http://schemas.microsoft.com/office/powerpoint/2010/main" val="27211426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682EF0A3-7033-7345-B073-7D92CB0FD6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314" b="8944"/>
          <a:stretch/>
        </p:blipFill>
        <p:spPr>
          <a:xfrm>
            <a:off x="4880002" y="2317492"/>
            <a:ext cx="5321252" cy="4372925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3C3C6CC4-A319-0D4A-9F4C-1B86A14CAF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7583"/>
            <a:ext cx="10515600" cy="1325563"/>
          </a:xfrm>
        </p:spPr>
        <p:txBody>
          <a:bodyPr/>
          <a:lstStyle/>
          <a:p>
            <a:r>
              <a:rPr lang="en-US" dirty="0"/>
              <a:t>Initial low pH methylation marks persist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3ADC685-C982-A540-BDDA-3D750A3371E2}"/>
              </a:ext>
            </a:extLst>
          </p:cNvPr>
          <p:cNvSpPr txBox="1"/>
          <p:nvPr/>
        </p:nvSpPr>
        <p:spPr>
          <a:xfrm>
            <a:off x="6445792" y="1740367"/>
            <a:ext cx="8768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u="sng" dirty="0"/>
              <a:t>ambient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DA3509-252D-7646-8B77-068BE842648F}"/>
              </a:ext>
            </a:extLst>
          </p:cNvPr>
          <p:cNvSpPr txBox="1"/>
          <p:nvPr/>
        </p:nvSpPr>
        <p:spPr>
          <a:xfrm>
            <a:off x="7850947" y="1736042"/>
            <a:ext cx="7480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u="sng" dirty="0"/>
              <a:t>low </a:t>
            </a:r>
            <a:r>
              <a:rPr lang="en-US" sz="1600" u="sng" dirty="0" err="1"/>
              <a:t>ph</a:t>
            </a:r>
            <a:endParaRPr lang="en-US" sz="1600" u="sng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0985D7A-B3C4-AE44-ABA5-883729AAC63F}"/>
              </a:ext>
            </a:extLst>
          </p:cNvPr>
          <p:cNvSpPr txBox="1"/>
          <p:nvPr/>
        </p:nvSpPr>
        <p:spPr>
          <a:xfrm>
            <a:off x="10478358" y="4809551"/>
            <a:ext cx="16859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Decreased methylation persists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6D5267A-F7EB-E541-AEB7-FCE60A64E7CB}"/>
              </a:ext>
            </a:extLst>
          </p:cNvPr>
          <p:cNvSpPr txBox="1"/>
          <p:nvPr/>
        </p:nvSpPr>
        <p:spPr>
          <a:xfrm>
            <a:off x="10478358" y="2774658"/>
            <a:ext cx="19513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Increased methylation</a:t>
            </a:r>
          </a:p>
          <a:p>
            <a:r>
              <a:rPr lang="en-US" dirty="0">
                <a:solidFill>
                  <a:srgbClr val="C00000"/>
                </a:solidFill>
              </a:rPr>
              <a:t>persists</a:t>
            </a:r>
          </a:p>
        </p:txBody>
      </p:sp>
      <p:sp>
        <p:nvSpPr>
          <p:cNvPr id="2" name="Right Brace 1">
            <a:extLst>
              <a:ext uri="{FF2B5EF4-FFF2-40B4-BE49-F238E27FC236}">
                <a16:creationId xmlns:a16="http://schemas.microsoft.com/office/drawing/2014/main" id="{F00C668D-EAD6-D648-9883-754BB19893A4}"/>
              </a:ext>
            </a:extLst>
          </p:cNvPr>
          <p:cNvSpPr/>
          <p:nvPr/>
        </p:nvSpPr>
        <p:spPr>
          <a:xfrm>
            <a:off x="10133203" y="4517469"/>
            <a:ext cx="250431" cy="2122442"/>
          </a:xfrm>
          <a:prstGeom prst="rightBrac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Brace 26">
            <a:extLst>
              <a:ext uri="{FF2B5EF4-FFF2-40B4-BE49-F238E27FC236}">
                <a16:creationId xmlns:a16="http://schemas.microsoft.com/office/drawing/2014/main" id="{AA077506-865E-FE44-9A1E-F7C1437AD8DD}"/>
              </a:ext>
            </a:extLst>
          </p:cNvPr>
          <p:cNvSpPr/>
          <p:nvPr/>
        </p:nvSpPr>
        <p:spPr>
          <a:xfrm>
            <a:off x="10107161" y="2768302"/>
            <a:ext cx="276473" cy="1698661"/>
          </a:xfrm>
          <a:prstGeom prst="rightBrac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4BD2B5-8842-8C4C-BE5D-2FF9E534EDFF}"/>
              </a:ext>
            </a:extLst>
          </p:cNvPr>
          <p:cNvSpPr txBox="1"/>
          <p:nvPr/>
        </p:nvSpPr>
        <p:spPr>
          <a:xfrm>
            <a:off x="4986097" y="1740367"/>
            <a:ext cx="14596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Initial exposure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E3D6184-7D3F-DB4E-996C-D5DC4BE788C2}"/>
              </a:ext>
            </a:extLst>
          </p:cNvPr>
          <p:cNvSpPr txBox="1"/>
          <p:nvPr/>
        </p:nvSpPr>
        <p:spPr>
          <a:xfrm>
            <a:off x="6884214" y="2130221"/>
            <a:ext cx="7954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common garden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59C6D6B-62C7-7945-A718-67C7CC71CAD7}"/>
              </a:ext>
            </a:extLst>
          </p:cNvPr>
          <p:cNvSpPr txBox="1"/>
          <p:nvPr/>
        </p:nvSpPr>
        <p:spPr>
          <a:xfrm>
            <a:off x="8201332" y="2136727"/>
            <a:ext cx="7954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common garden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0742CD8-F8D3-D045-8613-4EB4E77E8304}"/>
              </a:ext>
            </a:extLst>
          </p:cNvPr>
          <p:cNvSpPr txBox="1"/>
          <p:nvPr/>
        </p:nvSpPr>
        <p:spPr>
          <a:xfrm>
            <a:off x="6242777" y="2148755"/>
            <a:ext cx="7954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initial exposure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291D5F3-3257-C74F-B98E-626C636927A7}"/>
              </a:ext>
            </a:extLst>
          </p:cNvPr>
          <p:cNvSpPr txBox="1"/>
          <p:nvPr/>
        </p:nvSpPr>
        <p:spPr>
          <a:xfrm>
            <a:off x="7563488" y="2123387"/>
            <a:ext cx="7954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initial exposure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C8BC3D4-36F3-3349-96B2-7FC90EB8285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8936"/>
          <a:stretch/>
        </p:blipFill>
        <p:spPr>
          <a:xfrm>
            <a:off x="317249" y="2901008"/>
            <a:ext cx="4253041" cy="3206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9449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A017D65-A058-D946-94FD-70AEDD3CF6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556" b="9027"/>
          <a:stretch/>
        </p:blipFill>
        <p:spPr>
          <a:xfrm>
            <a:off x="4850924" y="2318294"/>
            <a:ext cx="5346800" cy="4372123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3C3C6CC4-A319-0D4A-9F4C-1B86A14CAF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7583"/>
            <a:ext cx="10515600" cy="1325563"/>
          </a:xfrm>
        </p:spPr>
        <p:txBody>
          <a:bodyPr/>
          <a:lstStyle/>
          <a:p>
            <a:r>
              <a:rPr lang="en-US" dirty="0"/>
              <a:t>Initial low pH methylation marks persist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3ADC685-C982-A540-BDDA-3D750A3371E2}"/>
              </a:ext>
            </a:extLst>
          </p:cNvPr>
          <p:cNvSpPr txBox="1"/>
          <p:nvPr/>
        </p:nvSpPr>
        <p:spPr>
          <a:xfrm>
            <a:off x="6445792" y="1740367"/>
            <a:ext cx="8768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u="sng" dirty="0"/>
              <a:t>ambient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DA3509-252D-7646-8B77-068BE842648F}"/>
              </a:ext>
            </a:extLst>
          </p:cNvPr>
          <p:cNvSpPr txBox="1"/>
          <p:nvPr/>
        </p:nvSpPr>
        <p:spPr>
          <a:xfrm>
            <a:off x="7850947" y="1736042"/>
            <a:ext cx="7480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u="sng" dirty="0"/>
              <a:t>low </a:t>
            </a:r>
            <a:r>
              <a:rPr lang="en-US" sz="1600" u="sng" dirty="0" err="1"/>
              <a:t>ph</a:t>
            </a:r>
            <a:endParaRPr lang="en-US" sz="1600" u="sng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0985D7A-B3C4-AE44-ABA5-883729AAC63F}"/>
              </a:ext>
            </a:extLst>
          </p:cNvPr>
          <p:cNvSpPr txBox="1"/>
          <p:nvPr/>
        </p:nvSpPr>
        <p:spPr>
          <a:xfrm>
            <a:off x="10478358" y="4809551"/>
            <a:ext cx="16859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Decreased methylation persists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6D5267A-F7EB-E541-AEB7-FCE60A64E7CB}"/>
              </a:ext>
            </a:extLst>
          </p:cNvPr>
          <p:cNvSpPr txBox="1"/>
          <p:nvPr/>
        </p:nvSpPr>
        <p:spPr>
          <a:xfrm>
            <a:off x="10478358" y="2774658"/>
            <a:ext cx="19513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Increased methylation</a:t>
            </a:r>
          </a:p>
          <a:p>
            <a:r>
              <a:rPr lang="en-US" dirty="0">
                <a:solidFill>
                  <a:srgbClr val="C00000"/>
                </a:solidFill>
              </a:rPr>
              <a:t>persists</a:t>
            </a:r>
          </a:p>
        </p:txBody>
      </p:sp>
      <p:sp>
        <p:nvSpPr>
          <p:cNvPr id="2" name="Right Brace 1">
            <a:extLst>
              <a:ext uri="{FF2B5EF4-FFF2-40B4-BE49-F238E27FC236}">
                <a16:creationId xmlns:a16="http://schemas.microsoft.com/office/drawing/2014/main" id="{F00C668D-EAD6-D648-9883-754BB19893A4}"/>
              </a:ext>
            </a:extLst>
          </p:cNvPr>
          <p:cNvSpPr/>
          <p:nvPr/>
        </p:nvSpPr>
        <p:spPr>
          <a:xfrm>
            <a:off x="10133203" y="3902521"/>
            <a:ext cx="250431" cy="2737390"/>
          </a:xfrm>
          <a:prstGeom prst="rightBrac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Brace 26">
            <a:extLst>
              <a:ext uri="{FF2B5EF4-FFF2-40B4-BE49-F238E27FC236}">
                <a16:creationId xmlns:a16="http://schemas.microsoft.com/office/drawing/2014/main" id="{AA077506-865E-FE44-9A1E-F7C1437AD8DD}"/>
              </a:ext>
            </a:extLst>
          </p:cNvPr>
          <p:cNvSpPr/>
          <p:nvPr/>
        </p:nvSpPr>
        <p:spPr>
          <a:xfrm>
            <a:off x="10107161" y="2768302"/>
            <a:ext cx="250431" cy="924821"/>
          </a:xfrm>
          <a:prstGeom prst="rightBrac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4BD2B5-8842-8C4C-BE5D-2FF9E534EDFF}"/>
              </a:ext>
            </a:extLst>
          </p:cNvPr>
          <p:cNvSpPr txBox="1"/>
          <p:nvPr/>
        </p:nvSpPr>
        <p:spPr>
          <a:xfrm>
            <a:off x="4986097" y="1740367"/>
            <a:ext cx="14596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Initial exposure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E3D6184-7D3F-DB4E-996C-D5DC4BE788C2}"/>
              </a:ext>
            </a:extLst>
          </p:cNvPr>
          <p:cNvSpPr txBox="1"/>
          <p:nvPr/>
        </p:nvSpPr>
        <p:spPr>
          <a:xfrm>
            <a:off x="6884214" y="2130221"/>
            <a:ext cx="7954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common garden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59C6D6B-62C7-7945-A718-67C7CC71CAD7}"/>
              </a:ext>
            </a:extLst>
          </p:cNvPr>
          <p:cNvSpPr txBox="1"/>
          <p:nvPr/>
        </p:nvSpPr>
        <p:spPr>
          <a:xfrm>
            <a:off x="8201332" y="2136727"/>
            <a:ext cx="7954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common garden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0742CD8-F8D3-D045-8613-4EB4E77E8304}"/>
              </a:ext>
            </a:extLst>
          </p:cNvPr>
          <p:cNvSpPr txBox="1"/>
          <p:nvPr/>
        </p:nvSpPr>
        <p:spPr>
          <a:xfrm>
            <a:off x="6242777" y="2148755"/>
            <a:ext cx="7954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initial exposure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291D5F3-3257-C74F-B98E-626C636927A7}"/>
              </a:ext>
            </a:extLst>
          </p:cNvPr>
          <p:cNvSpPr txBox="1"/>
          <p:nvPr/>
        </p:nvSpPr>
        <p:spPr>
          <a:xfrm>
            <a:off x="7563488" y="2123387"/>
            <a:ext cx="7954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initial exposure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C8BC3D4-36F3-3349-96B2-7FC90EB8285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8936"/>
          <a:stretch/>
        </p:blipFill>
        <p:spPr>
          <a:xfrm>
            <a:off x="317249" y="2901008"/>
            <a:ext cx="4253041" cy="3206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0649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A017D65-A058-D946-94FD-70AEDD3CF6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556" b="9027"/>
          <a:stretch/>
        </p:blipFill>
        <p:spPr>
          <a:xfrm>
            <a:off x="250431" y="2371461"/>
            <a:ext cx="5346800" cy="4372123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3C3C6CC4-A319-0D4A-9F4C-1B86A14CAF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7583"/>
            <a:ext cx="10515600" cy="1325563"/>
          </a:xfrm>
        </p:spPr>
        <p:txBody>
          <a:bodyPr/>
          <a:lstStyle/>
          <a:p>
            <a:r>
              <a:rPr lang="en-US" dirty="0"/>
              <a:t>Initial low pH methylation marks persist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3ADC685-C982-A540-BDDA-3D750A3371E2}"/>
              </a:ext>
            </a:extLst>
          </p:cNvPr>
          <p:cNvSpPr txBox="1"/>
          <p:nvPr/>
        </p:nvSpPr>
        <p:spPr>
          <a:xfrm>
            <a:off x="1950636" y="2350697"/>
            <a:ext cx="8768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u="sng" dirty="0"/>
              <a:t>ambient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DA3509-252D-7646-8B77-068BE842648F}"/>
              </a:ext>
            </a:extLst>
          </p:cNvPr>
          <p:cNvSpPr txBox="1"/>
          <p:nvPr/>
        </p:nvSpPr>
        <p:spPr>
          <a:xfrm>
            <a:off x="3336852" y="2346093"/>
            <a:ext cx="7264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u="sng" dirty="0"/>
              <a:t>pH 7.4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4BD2B5-8842-8C4C-BE5D-2FF9E534EDFF}"/>
              </a:ext>
            </a:extLst>
          </p:cNvPr>
          <p:cNvSpPr txBox="1"/>
          <p:nvPr/>
        </p:nvSpPr>
        <p:spPr>
          <a:xfrm>
            <a:off x="0" y="2369109"/>
            <a:ext cx="14596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Initial exposure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E3D6184-7D3F-DB4E-996C-D5DC4BE788C2}"/>
              </a:ext>
            </a:extLst>
          </p:cNvPr>
          <p:cNvSpPr txBox="1"/>
          <p:nvPr/>
        </p:nvSpPr>
        <p:spPr>
          <a:xfrm>
            <a:off x="2291010" y="1768944"/>
            <a:ext cx="7954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After common garden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59C6D6B-62C7-7945-A718-67C7CC71CAD7}"/>
              </a:ext>
            </a:extLst>
          </p:cNvPr>
          <p:cNvSpPr txBox="1"/>
          <p:nvPr/>
        </p:nvSpPr>
        <p:spPr>
          <a:xfrm>
            <a:off x="3641439" y="1768945"/>
            <a:ext cx="7954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After common garden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0742CD8-F8D3-D045-8613-4EB4E77E8304}"/>
              </a:ext>
            </a:extLst>
          </p:cNvPr>
          <p:cNvSpPr txBox="1"/>
          <p:nvPr/>
        </p:nvSpPr>
        <p:spPr>
          <a:xfrm>
            <a:off x="1637919" y="1784399"/>
            <a:ext cx="7954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After initial exposure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291D5F3-3257-C74F-B98E-626C636927A7}"/>
              </a:ext>
            </a:extLst>
          </p:cNvPr>
          <p:cNvSpPr txBox="1"/>
          <p:nvPr/>
        </p:nvSpPr>
        <p:spPr>
          <a:xfrm>
            <a:off x="2963335" y="1784399"/>
            <a:ext cx="7954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After initial exposure</a:t>
            </a:r>
          </a:p>
        </p:txBody>
      </p:sp>
      <p:graphicFrame>
        <p:nvGraphicFramePr>
          <p:cNvPr id="17" name="Content Placeholder 3">
            <a:extLst>
              <a:ext uri="{FF2B5EF4-FFF2-40B4-BE49-F238E27FC236}">
                <a16:creationId xmlns:a16="http://schemas.microsoft.com/office/drawing/2014/main" id="{22E7A09A-F947-3545-9EDA-98863F225A8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18290667"/>
              </p:ext>
            </p:extLst>
          </p:nvPr>
        </p:nvGraphicFramePr>
        <p:xfrm>
          <a:off x="4898563" y="1622004"/>
          <a:ext cx="7200132" cy="4974640"/>
        </p:xfrm>
        <a:graphic>
          <a:graphicData uri="http://schemas.openxmlformats.org/drawingml/2006/table">
            <a:tbl>
              <a:tblPr/>
              <a:tblGrid>
                <a:gridCol w="592364">
                  <a:extLst>
                    <a:ext uri="{9D8B030D-6E8A-4147-A177-3AD203B41FA5}">
                      <a16:colId xmlns:a16="http://schemas.microsoft.com/office/drawing/2014/main" val="1395804999"/>
                    </a:ext>
                  </a:extLst>
                </a:gridCol>
                <a:gridCol w="1284187">
                  <a:extLst>
                    <a:ext uri="{9D8B030D-6E8A-4147-A177-3AD203B41FA5}">
                      <a16:colId xmlns:a16="http://schemas.microsoft.com/office/drawing/2014/main" val="1102294145"/>
                    </a:ext>
                  </a:extLst>
                </a:gridCol>
                <a:gridCol w="1025280">
                  <a:extLst>
                    <a:ext uri="{9D8B030D-6E8A-4147-A177-3AD203B41FA5}">
                      <a16:colId xmlns:a16="http://schemas.microsoft.com/office/drawing/2014/main" val="2370311279"/>
                    </a:ext>
                  </a:extLst>
                </a:gridCol>
                <a:gridCol w="877078">
                  <a:extLst>
                    <a:ext uri="{9D8B030D-6E8A-4147-A177-3AD203B41FA5}">
                      <a16:colId xmlns:a16="http://schemas.microsoft.com/office/drawing/2014/main" val="4096652610"/>
                    </a:ext>
                  </a:extLst>
                </a:gridCol>
                <a:gridCol w="1194318">
                  <a:extLst>
                    <a:ext uri="{9D8B030D-6E8A-4147-A177-3AD203B41FA5}">
                      <a16:colId xmlns:a16="http://schemas.microsoft.com/office/drawing/2014/main" val="505004661"/>
                    </a:ext>
                  </a:extLst>
                </a:gridCol>
                <a:gridCol w="839755">
                  <a:extLst>
                    <a:ext uri="{9D8B030D-6E8A-4147-A177-3AD203B41FA5}">
                      <a16:colId xmlns:a16="http://schemas.microsoft.com/office/drawing/2014/main" val="3429368311"/>
                    </a:ext>
                  </a:extLst>
                </a:gridCol>
                <a:gridCol w="1387150">
                  <a:extLst>
                    <a:ext uri="{9D8B030D-6E8A-4147-A177-3AD203B41FA5}">
                      <a16:colId xmlns:a16="http://schemas.microsoft.com/office/drawing/2014/main" val="3348770995"/>
                    </a:ext>
                  </a:extLst>
                </a:gridCol>
              </a:tblGrid>
              <a:tr h="784900">
                <a:tc>
                  <a:txBody>
                    <a:bodyPr/>
                    <a:lstStyle/>
                    <a:p>
                      <a:pPr rtl="0" fontAlgn="b"/>
                      <a:r>
                        <a:rPr lang="en-US" sz="1200" b="1" dirty="0">
                          <a:effectLst/>
                        </a:rPr>
                        <a:t>DMR_ID</a:t>
                      </a:r>
                    </a:p>
                  </a:txBody>
                  <a:tcPr marL="10764" marR="10764" marT="7176" marB="7176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200" b="1" dirty="0">
                          <a:effectLst/>
                        </a:rPr>
                        <a:t>Location</a:t>
                      </a:r>
                    </a:p>
                  </a:txBody>
                  <a:tcPr marL="10764" marR="10764" marT="7176" marB="7176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200" b="1" dirty="0">
                          <a:effectLst/>
                        </a:rPr>
                        <a:t>Methylation Change relative to ambient</a:t>
                      </a:r>
                    </a:p>
                  </a:txBody>
                  <a:tcPr marL="10764" marR="10764" marT="7176" marB="7176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200" b="1" dirty="0">
                          <a:effectLst/>
                        </a:rPr>
                        <a:t>Feature Type</a:t>
                      </a:r>
                    </a:p>
                  </a:txBody>
                  <a:tcPr marL="10764" marR="10764" marT="7176" marB="7176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200" b="1" dirty="0">
                          <a:effectLst/>
                        </a:rPr>
                        <a:t>Feature Name</a:t>
                      </a:r>
                    </a:p>
                  </a:txBody>
                  <a:tcPr marL="10764" marR="10764" marT="7176" marB="7176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200" b="1" dirty="0">
                          <a:effectLst/>
                        </a:rPr>
                        <a:t>distance </a:t>
                      </a:r>
                    </a:p>
                  </a:txBody>
                  <a:tcPr marL="10764" marR="10764" marT="7176" marB="7176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200" b="1" dirty="0">
                          <a:effectLst/>
                        </a:rPr>
                        <a:t>function</a:t>
                      </a:r>
                    </a:p>
                  </a:txBody>
                  <a:tcPr marL="10764" marR="10764" marT="7176" marB="7176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56871353"/>
                  </a:ext>
                </a:extLst>
              </a:tr>
              <a:tr h="499738">
                <a:tc>
                  <a:txBody>
                    <a:bodyPr/>
                    <a:lstStyle/>
                    <a:p>
                      <a:pPr rtl="0" fontAlgn="b"/>
                      <a:r>
                        <a:rPr lang="en-US" sz="1200" dirty="0">
                          <a:effectLst/>
                        </a:rPr>
                        <a:t>DMR_1</a:t>
                      </a:r>
                    </a:p>
                  </a:txBody>
                  <a:tcPr marL="10764" marR="10764" marT="7176" marB="71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200" dirty="0">
                          <a:effectLst/>
                        </a:rPr>
                        <a:t>Scaffold_01:42796927-42796976</a:t>
                      </a:r>
                    </a:p>
                  </a:txBody>
                  <a:tcPr marL="10764" marR="10764" marT="7176" marB="71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200" dirty="0">
                          <a:solidFill>
                            <a:srgbClr val="0070C0"/>
                          </a:solidFill>
                          <a:effectLst/>
                        </a:rPr>
                        <a:t>decrease</a:t>
                      </a:r>
                    </a:p>
                  </a:txBody>
                  <a:tcPr marL="10764" marR="10764" marT="7176" marB="71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200" dirty="0">
                          <a:effectLst/>
                        </a:rPr>
                        <a:t>repeat</a:t>
                      </a:r>
                    </a:p>
                  </a:txBody>
                  <a:tcPr marL="10764" marR="10764" marT="7176" marB="71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200" dirty="0">
                          <a:effectLst/>
                        </a:rPr>
                        <a:t>rnd-1_family-793</a:t>
                      </a:r>
                    </a:p>
                  </a:txBody>
                  <a:tcPr marL="10764" marR="10764" marT="7176" marB="71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dirty="0">
                          <a:effectLst/>
                        </a:rPr>
                        <a:t>0</a:t>
                      </a:r>
                    </a:p>
                  </a:txBody>
                  <a:tcPr marL="10764" marR="10764" marT="7176" marB="71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200">
                          <a:effectLst/>
                        </a:rPr>
                        <a:t>no uniprot annotations</a:t>
                      </a:r>
                    </a:p>
                  </a:txBody>
                  <a:tcPr marL="10764" marR="10764" marT="7176" marB="71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16956094"/>
                  </a:ext>
                </a:extLst>
              </a:tr>
              <a:tr h="499738">
                <a:tc>
                  <a:txBody>
                    <a:bodyPr/>
                    <a:lstStyle/>
                    <a:p>
                      <a:pPr rtl="0" fontAlgn="b"/>
                      <a:r>
                        <a:rPr lang="en-US" sz="1200">
                          <a:effectLst/>
                        </a:rPr>
                        <a:t>DMR_3</a:t>
                      </a:r>
                    </a:p>
                  </a:txBody>
                  <a:tcPr marL="10764" marR="10764" marT="7176" marB="71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200">
                          <a:effectLst/>
                        </a:rPr>
                        <a:t>Scaffold_01:59186898-59186958</a:t>
                      </a:r>
                    </a:p>
                  </a:txBody>
                  <a:tcPr marL="10764" marR="10764" marT="7176" marB="71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200" dirty="0">
                          <a:solidFill>
                            <a:srgbClr val="C00000"/>
                          </a:solidFill>
                          <a:effectLst/>
                        </a:rPr>
                        <a:t>increase</a:t>
                      </a:r>
                    </a:p>
                  </a:txBody>
                  <a:tcPr marL="10764" marR="10764" marT="7176" marB="71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200">
                          <a:effectLst/>
                        </a:rPr>
                        <a:t>gene</a:t>
                      </a:r>
                    </a:p>
                  </a:txBody>
                  <a:tcPr marL="10764" marR="10764" marT="7176" marB="71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200">
                          <a:effectLst/>
                        </a:rPr>
                        <a:t>PGEN_.00g021750</a:t>
                      </a:r>
                    </a:p>
                  </a:txBody>
                  <a:tcPr marL="10764" marR="10764" marT="7176" marB="71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dirty="0">
                          <a:effectLst/>
                        </a:rPr>
                        <a:t>0</a:t>
                      </a:r>
                    </a:p>
                  </a:txBody>
                  <a:tcPr marL="10764" marR="10764" marT="7176" marB="71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200">
                          <a:effectLst/>
                        </a:rPr>
                        <a:t>no uniprot annotations</a:t>
                      </a:r>
                    </a:p>
                  </a:txBody>
                  <a:tcPr marL="10764" marR="10764" marT="7176" marB="71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63926714"/>
                  </a:ext>
                </a:extLst>
              </a:tr>
              <a:tr h="499738">
                <a:tc>
                  <a:txBody>
                    <a:bodyPr/>
                    <a:lstStyle/>
                    <a:p>
                      <a:pPr rtl="0" fontAlgn="b"/>
                      <a:r>
                        <a:rPr lang="en-US" sz="1200">
                          <a:effectLst/>
                        </a:rPr>
                        <a:t>DMR_5</a:t>
                      </a:r>
                    </a:p>
                  </a:txBody>
                  <a:tcPr marL="10764" marR="10764" marT="7176" marB="71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200">
                          <a:effectLst/>
                        </a:rPr>
                        <a:t>Scaffold_02:10983130-10983176</a:t>
                      </a:r>
                    </a:p>
                  </a:txBody>
                  <a:tcPr marL="10764" marR="10764" marT="7176" marB="71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200" dirty="0">
                          <a:solidFill>
                            <a:srgbClr val="0070C0"/>
                          </a:solidFill>
                          <a:effectLst/>
                        </a:rPr>
                        <a:t>decrease</a:t>
                      </a:r>
                    </a:p>
                  </a:txBody>
                  <a:tcPr marL="10764" marR="10764" marT="7176" marB="71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200">
                          <a:effectLst/>
                        </a:rPr>
                        <a:t>repeat</a:t>
                      </a:r>
                    </a:p>
                  </a:txBody>
                  <a:tcPr marL="10764" marR="10764" marT="7176" marB="71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200" dirty="0">
                          <a:effectLst/>
                        </a:rPr>
                        <a:t>rnd-1_family-826</a:t>
                      </a:r>
                    </a:p>
                  </a:txBody>
                  <a:tcPr marL="10764" marR="10764" marT="7176" marB="71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dirty="0">
                          <a:effectLst/>
                        </a:rPr>
                        <a:t>0</a:t>
                      </a:r>
                    </a:p>
                  </a:txBody>
                  <a:tcPr marL="10764" marR="10764" marT="7176" marB="71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200" dirty="0">
                          <a:effectLst/>
                        </a:rPr>
                        <a:t>no </a:t>
                      </a:r>
                      <a:r>
                        <a:rPr lang="en-US" sz="1200" dirty="0" err="1">
                          <a:effectLst/>
                        </a:rPr>
                        <a:t>uniprot</a:t>
                      </a:r>
                      <a:r>
                        <a:rPr lang="en-US" sz="1200" dirty="0">
                          <a:effectLst/>
                        </a:rPr>
                        <a:t> annotations</a:t>
                      </a:r>
                    </a:p>
                  </a:txBody>
                  <a:tcPr marL="10764" marR="10764" marT="7176" marB="71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87344342"/>
                  </a:ext>
                </a:extLst>
              </a:tr>
              <a:tr h="499738">
                <a:tc>
                  <a:txBody>
                    <a:bodyPr/>
                    <a:lstStyle/>
                    <a:p>
                      <a:pPr rtl="0" fontAlgn="b"/>
                      <a:r>
                        <a:rPr lang="en-US" sz="1200">
                          <a:effectLst/>
                        </a:rPr>
                        <a:t>DMR_7</a:t>
                      </a:r>
                    </a:p>
                  </a:txBody>
                  <a:tcPr marL="10764" marR="10764" marT="7176" marB="71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200">
                          <a:effectLst/>
                        </a:rPr>
                        <a:t>Scaffold_02:46872024-46872106</a:t>
                      </a:r>
                    </a:p>
                  </a:txBody>
                  <a:tcPr marL="10764" marR="10764" marT="7176" marB="71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200" dirty="0">
                          <a:solidFill>
                            <a:srgbClr val="0070C0"/>
                          </a:solidFill>
                          <a:effectLst/>
                        </a:rPr>
                        <a:t>decrease</a:t>
                      </a:r>
                    </a:p>
                  </a:txBody>
                  <a:tcPr marL="10764" marR="10764" marT="7176" marB="71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200">
                          <a:effectLst/>
                        </a:rPr>
                        <a:t>repeat</a:t>
                      </a:r>
                    </a:p>
                  </a:txBody>
                  <a:tcPr marL="10764" marR="10764" marT="7176" marB="71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200">
                          <a:effectLst/>
                        </a:rPr>
                        <a:t>rnd-5_family-2058</a:t>
                      </a:r>
                    </a:p>
                  </a:txBody>
                  <a:tcPr marL="10764" marR="10764" marT="7176" marB="71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dirty="0">
                          <a:effectLst/>
                        </a:rPr>
                        <a:t>0</a:t>
                      </a:r>
                    </a:p>
                  </a:txBody>
                  <a:tcPr marL="10764" marR="10764" marT="7176" marB="71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200" dirty="0">
                          <a:effectLst/>
                        </a:rPr>
                        <a:t>no </a:t>
                      </a:r>
                      <a:r>
                        <a:rPr lang="en-US" sz="1200" dirty="0" err="1">
                          <a:effectLst/>
                        </a:rPr>
                        <a:t>uniprot</a:t>
                      </a:r>
                      <a:r>
                        <a:rPr lang="en-US" sz="1200" dirty="0">
                          <a:effectLst/>
                        </a:rPr>
                        <a:t> annotations</a:t>
                      </a:r>
                    </a:p>
                  </a:txBody>
                  <a:tcPr marL="10764" marR="10764" marT="7176" marB="71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73941045"/>
                  </a:ext>
                </a:extLst>
              </a:tr>
              <a:tr h="1191312">
                <a:tc>
                  <a:txBody>
                    <a:bodyPr/>
                    <a:lstStyle/>
                    <a:p>
                      <a:pPr rtl="0" fontAlgn="b"/>
                      <a:r>
                        <a:rPr lang="en-US" sz="1200" dirty="0">
                          <a:effectLst/>
                        </a:rPr>
                        <a:t>DMR_6</a:t>
                      </a:r>
                    </a:p>
                  </a:txBody>
                  <a:tcPr marL="10764" marR="10764" marT="7176" marB="71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200">
                          <a:effectLst/>
                        </a:rPr>
                        <a:t>Scaffold_02:28519662-28519931</a:t>
                      </a:r>
                    </a:p>
                  </a:txBody>
                  <a:tcPr marL="10764" marR="10764" marT="7176" marB="71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200" dirty="0">
                          <a:solidFill>
                            <a:srgbClr val="0070C0"/>
                          </a:solidFill>
                          <a:effectLst/>
                        </a:rPr>
                        <a:t>decrease</a:t>
                      </a:r>
                    </a:p>
                  </a:txBody>
                  <a:tcPr marL="10764" marR="10764" marT="7176" marB="71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200">
                          <a:effectLst/>
                        </a:rPr>
                        <a:t>gene</a:t>
                      </a:r>
                      <a:br>
                        <a:rPr lang="en-US" sz="1200">
                          <a:effectLst/>
                        </a:rPr>
                      </a:br>
                      <a:endParaRPr lang="en-US" sz="1200">
                        <a:effectLst/>
                      </a:endParaRPr>
                    </a:p>
                  </a:txBody>
                  <a:tcPr marL="10764" marR="10764" marT="7176" marB="71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200">
                          <a:effectLst/>
                        </a:rPr>
                        <a:t>PGEN_.00g043300</a:t>
                      </a:r>
                    </a:p>
                  </a:txBody>
                  <a:tcPr marL="10764" marR="10764" marT="7176" marB="71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dirty="0">
                          <a:effectLst/>
                        </a:rPr>
                        <a:t>199 upstream</a:t>
                      </a:r>
                    </a:p>
                  </a:txBody>
                  <a:tcPr marL="10764" marR="10764" marT="7176" marB="71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200" dirty="0">
                          <a:effectLst/>
                        </a:rPr>
                        <a:t>voltage sensitive calcium channel activity; large protein with multiple tissue specific isoforms (Annexin-7)</a:t>
                      </a:r>
                    </a:p>
                  </a:txBody>
                  <a:tcPr marL="10764" marR="10764" marT="7176" marB="71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4889289"/>
                  </a:ext>
                </a:extLst>
              </a:tr>
              <a:tr h="499738">
                <a:tc>
                  <a:txBody>
                    <a:bodyPr/>
                    <a:lstStyle/>
                    <a:p>
                      <a:pPr rtl="0" fontAlgn="b"/>
                      <a:r>
                        <a:rPr lang="en-US" sz="1200">
                          <a:effectLst/>
                        </a:rPr>
                        <a:t>DMR_13</a:t>
                      </a:r>
                    </a:p>
                  </a:txBody>
                  <a:tcPr marL="10764" marR="10764" marT="7176" marB="71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200">
                          <a:effectLst/>
                        </a:rPr>
                        <a:t>Scaffold_03:56511986-56512009</a:t>
                      </a:r>
                    </a:p>
                  </a:txBody>
                  <a:tcPr marL="10764" marR="10764" marT="7176" marB="71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200" dirty="0">
                          <a:solidFill>
                            <a:srgbClr val="C00000"/>
                          </a:solidFill>
                          <a:effectLst/>
                        </a:rPr>
                        <a:t>increase</a:t>
                      </a:r>
                    </a:p>
                  </a:txBody>
                  <a:tcPr marL="10764" marR="10764" marT="7176" marB="71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200">
                          <a:effectLst/>
                        </a:rPr>
                        <a:t>repeat</a:t>
                      </a:r>
                    </a:p>
                  </a:txBody>
                  <a:tcPr marL="10764" marR="10764" marT="7176" marB="71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200">
                          <a:effectLst/>
                        </a:rPr>
                        <a:t>rnd-6_family-1367</a:t>
                      </a:r>
                    </a:p>
                  </a:txBody>
                  <a:tcPr marL="10764" marR="10764" marT="7176" marB="71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dirty="0">
                          <a:effectLst/>
                        </a:rPr>
                        <a:t>0</a:t>
                      </a:r>
                    </a:p>
                  </a:txBody>
                  <a:tcPr marL="10764" marR="10764" marT="7176" marB="71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200" dirty="0">
                          <a:effectLst/>
                        </a:rPr>
                        <a:t>no </a:t>
                      </a:r>
                      <a:r>
                        <a:rPr lang="en-US" sz="1200" dirty="0" err="1">
                          <a:effectLst/>
                        </a:rPr>
                        <a:t>uniprot</a:t>
                      </a:r>
                      <a:r>
                        <a:rPr lang="en-US" sz="1200" dirty="0">
                          <a:effectLst/>
                        </a:rPr>
                        <a:t> annotations</a:t>
                      </a:r>
                    </a:p>
                  </a:txBody>
                  <a:tcPr marL="10764" marR="10764" marT="7176" marB="71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5318860"/>
                  </a:ext>
                </a:extLst>
              </a:tr>
              <a:tr h="499738">
                <a:tc>
                  <a:txBody>
                    <a:bodyPr/>
                    <a:lstStyle/>
                    <a:p>
                      <a:pPr rtl="0" fontAlgn="b"/>
                      <a:r>
                        <a:rPr lang="en-US" sz="1200">
                          <a:effectLst/>
                        </a:rPr>
                        <a:t>DMR_14</a:t>
                      </a:r>
                    </a:p>
                  </a:txBody>
                  <a:tcPr marL="10764" marR="10764" marT="7176" marB="71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200">
                          <a:effectLst/>
                        </a:rPr>
                        <a:t>Scaffold_04:40346615-40346636</a:t>
                      </a:r>
                    </a:p>
                  </a:txBody>
                  <a:tcPr marL="10764" marR="10764" marT="7176" marB="71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200" dirty="0">
                          <a:solidFill>
                            <a:srgbClr val="0070C0"/>
                          </a:solidFill>
                          <a:effectLst/>
                        </a:rPr>
                        <a:t>decrease</a:t>
                      </a:r>
                    </a:p>
                  </a:txBody>
                  <a:tcPr marL="10764" marR="10764" marT="7176" marB="71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200">
                          <a:effectLst/>
                        </a:rPr>
                        <a:t>gene</a:t>
                      </a:r>
                    </a:p>
                  </a:txBody>
                  <a:tcPr marL="10764" marR="10764" marT="7176" marB="71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200">
                          <a:effectLst/>
                        </a:rPr>
                        <a:t>PGEN_.00g094120</a:t>
                      </a:r>
                    </a:p>
                  </a:txBody>
                  <a:tcPr marL="10764" marR="10764" marT="7176" marB="71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dirty="0">
                          <a:effectLst/>
                        </a:rPr>
                        <a:t>0</a:t>
                      </a:r>
                    </a:p>
                  </a:txBody>
                  <a:tcPr marL="10764" marR="10764" marT="7176" marB="71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200" dirty="0">
                          <a:effectLst/>
                        </a:rPr>
                        <a:t>no </a:t>
                      </a:r>
                      <a:r>
                        <a:rPr lang="en-US" sz="1200" dirty="0" err="1">
                          <a:effectLst/>
                        </a:rPr>
                        <a:t>uniprot</a:t>
                      </a:r>
                      <a:r>
                        <a:rPr lang="en-US" sz="1200" dirty="0">
                          <a:effectLst/>
                        </a:rPr>
                        <a:t> annotations</a:t>
                      </a:r>
                    </a:p>
                  </a:txBody>
                  <a:tcPr marL="10764" marR="10764" marT="7176" marB="71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24911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799772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452BBD-D733-D34A-A8B6-8495A96BA7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1818" y="2493397"/>
            <a:ext cx="9501291" cy="1325563"/>
          </a:xfrm>
        </p:spPr>
        <p:txBody>
          <a:bodyPr/>
          <a:lstStyle/>
          <a:p>
            <a:pPr algn="ctr"/>
            <a:r>
              <a:rPr lang="en-US" dirty="0"/>
              <a:t>Does early pH exposure influence response to later stress? </a:t>
            </a:r>
          </a:p>
        </p:txBody>
      </p:sp>
    </p:spTree>
    <p:extLst>
      <p:ext uri="{BB962C8B-B14F-4D97-AF65-F5344CB8AC3E}">
        <p14:creationId xmlns:p14="http://schemas.microsoft.com/office/powerpoint/2010/main" val="27978559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E2C6918E-C7EB-6F4F-B9B4-4711E3EC1CFC}"/>
              </a:ext>
            </a:extLst>
          </p:cNvPr>
          <p:cNvGrpSpPr/>
          <p:nvPr/>
        </p:nvGrpSpPr>
        <p:grpSpPr>
          <a:xfrm>
            <a:off x="6477103" y="2711046"/>
            <a:ext cx="3457387" cy="3985969"/>
            <a:chOff x="1289283" y="2872031"/>
            <a:chExt cx="3457387" cy="3985969"/>
          </a:xfrm>
        </p:grpSpPr>
        <p:pic>
          <p:nvPicPr>
            <p:cNvPr id="9" name="Picture 2" descr="https://lh5.googleusercontent.com/-jVpdkEWkQFZ8jasaZP0k9Sb--t_Msurk2FN7f46WaSwl4sRWyVh-HUzRjPWpwRpONfx3SnF18piTIuFwQ9-1SWfqDl5Yef-5FgoHmQz0_hywikZBeCm215RYCxfx3wIOy8Sm1Uh">
              <a:extLst>
                <a:ext uri="{FF2B5EF4-FFF2-40B4-BE49-F238E27FC236}">
                  <a16:creationId xmlns:a16="http://schemas.microsoft.com/office/drawing/2014/main" id="{71AB20BD-7043-4142-B29D-B8FEBC00E58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3218" r="49985"/>
            <a:stretch/>
          </p:blipFill>
          <p:spPr bwMode="auto">
            <a:xfrm>
              <a:off x="1289283" y="2872031"/>
              <a:ext cx="3457387" cy="39859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1F04B0C0-2999-6C46-B713-2CC989757D93}"/>
                </a:ext>
              </a:extLst>
            </p:cNvPr>
            <p:cNvGrpSpPr/>
            <p:nvPr/>
          </p:nvGrpSpPr>
          <p:grpSpPr>
            <a:xfrm>
              <a:off x="3731866" y="3294818"/>
              <a:ext cx="1014804" cy="806869"/>
              <a:chOff x="2733367" y="3082317"/>
              <a:chExt cx="1199535" cy="929243"/>
            </a:xfrm>
          </p:grpSpPr>
          <p:pic>
            <p:nvPicPr>
              <p:cNvPr id="13" name="Picture 2" descr="https://lh5.googleusercontent.com/-jVpdkEWkQFZ8jasaZP0k9Sb--t_Msurk2FN7f46WaSwl4sRWyVh-HUzRjPWpwRpONfx3SnF18piTIuFwQ9-1SWfqDl5Yef-5FgoHmQz0_hywikZBeCm215RYCxfx3wIOy8Sm1Uh">
                <a:extLst>
                  <a:ext uri="{FF2B5EF4-FFF2-40B4-BE49-F238E27FC236}">
                    <a16:creationId xmlns:a16="http://schemas.microsoft.com/office/drawing/2014/main" id="{6EA3C004-731E-6047-A5ED-6E952F0F793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628" t="12217" r="75994" b="77488"/>
              <a:stretch/>
            </p:blipFill>
            <p:spPr bwMode="auto">
              <a:xfrm>
                <a:off x="2733367" y="3082317"/>
                <a:ext cx="1199535" cy="92924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E29CF07-9E36-7E4F-B63F-EE9BE40361D5}"/>
                  </a:ext>
                </a:extLst>
              </p:cNvPr>
              <p:cNvSpPr txBox="1"/>
              <p:nvPr/>
            </p:nvSpPr>
            <p:spPr>
              <a:xfrm>
                <a:off x="3141135" y="3384857"/>
                <a:ext cx="495328" cy="18466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pH 7.0 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A047089-029A-294B-8819-F614DD066C9B}"/>
                  </a:ext>
                </a:extLst>
              </p:cNvPr>
              <p:cNvSpPr txBox="1"/>
              <p:nvPr/>
            </p:nvSpPr>
            <p:spPr>
              <a:xfrm>
                <a:off x="3141135" y="3673670"/>
                <a:ext cx="495328" cy="18466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pH 7.4 </a:t>
                </a:r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71E046B-8C17-B94F-B8E2-190C7FE5497D}"/>
                </a:ext>
              </a:extLst>
            </p:cNvPr>
            <p:cNvSpPr txBox="1"/>
            <p:nvPr/>
          </p:nvSpPr>
          <p:spPr>
            <a:xfrm>
              <a:off x="3570929" y="3093739"/>
              <a:ext cx="1151277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latin typeface="Arial" panose="020B0604020202020204" pitchFamily="34" charset="0"/>
                  <a:cs typeface="Arial" panose="020B0604020202020204" pitchFamily="34" charset="0"/>
                </a:rPr>
                <a:t>Initial Treatment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2F69283-8B72-E141-9DCF-484F8EB32022}"/>
                </a:ext>
              </a:extLst>
            </p:cNvPr>
            <p:cNvSpPr txBox="1"/>
            <p:nvPr/>
          </p:nvSpPr>
          <p:spPr>
            <a:xfrm rot="16200000">
              <a:off x="3641514" y="6223221"/>
              <a:ext cx="587661" cy="184666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91440" tIns="0" rIns="0" bIns="0" rtlCol="0">
              <a:spAutoFit/>
            </a:bodyPr>
            <a:lstStyle/>
            <a:p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pH 7.4 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4F45E2E2-B722-9341-A4A9-559EDC3723F7}"/>
              </a:ext>
            </a:extLst>
          </p:cNvPr>
          <p:cNvSpPr txBox="1"/>
          <p:nvPr/>
        </p:nvSpPr>
        <p:spPr>
          <a:xfrm>
            <a:off x="6096000" y="1872943"/>
            <a:ext cx="48447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Secondary low pH exposure DOES NOT negatively affect size of juveniles initially exposed to low pH 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51213180-4DAA-0D46-8739-1B70893599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Evidence for environmental hardening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30C700B-37B2-C049-A47A-2D2ED2B74A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44" y="2833310"/>
            <a:ext cx="5914716" cy="3615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8518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452BBD-D733-D34A-A8B6-8495A96BA7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4199" y="2516257"/>
            <a:ext cx="7423601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Does early pH exposure influence epigenetic marks that underlie stress resistance phenotype?</a:t>
            </a:r>
          </a:p>
        </p:txBody>
      </p:sp>
    </p:spTree>
    <p:extLst>
      <p:ext uri="{BB962C8B-B14F-4D97-AF65-F5344CB8AC3E}">
        <p14:creationId xmlns:p14="http://schemas.microsoft.com/office/powerpoint/2010/main" val="28620254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DD0F672-4E2B-4148-9266-4F48CDBDCF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7705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F0488B2-C3D6-3E42-81ED-98FE381DE7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758" b="28460"/>
          <a:stretch/>
        </p:blipFill>
        <p:spPr>
          <a:xfrm>
            <a:off x="3124200" y="3112676"/>
            <a:ext cx="8229600" cy="31397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4B56466-EFA5-5440-AA6A-9D50E328A5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Potential epigenetic marks underlying environmental hardening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45F789B-1A64-EA4F-993D-BD1CD945E84A}"/>
              </a:ext>
            </a:extLst>
          </p:cNvPr>
          <p:cNvSpPr txBox="1"/>
          <p:nvPr/>
        </p:nvSpPr>
        <p:spPr>
          <a:xfrm>
            <a:off x="10895159" y="4897581"/>
            <a:ext cx="17465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Decreased methylation persists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59E531F-86B0-6943-9ADA-8038B54443A7}"/>
              </a:ext>
            </a:extLst>
          </p:cNvPr>
          <p:cNvSpPr txBox="1"/>
          <p:nvPr/>
        </p:nvSpPr>
        <p:spPr>
          <a:xfrm>
            <a:off x="10881236" y="3376485"/>
            <a:ext cx="15179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Increased methylation</a:t>
            </a:r>
          </a:p>
          <a:p>
            <a:r>
              <a:rPr lang="en-US" dirty="0">
                <a:solidFill>
                  <a:srgbClr val="C00000"/>
                </a:solidFill>
              </a:rPr>
              <a:t>persists</a:t>
            </a:r>
          </a:p>
        </p:txBody>
      </p:sp>
      <p:sp>
        <p:nvSpPr>
          <p:cNvPr id="26" name="Right Brace 25">
            <a:extLst>
              <a:ext uri="{FF2B5EF4-FFF2-40B4-BE49-F238E27FC236}">
                <a16:creationId xmlns:a16="http://schemas.microsoft.com/office/drawing/2014/main" id="{48F1A41C-6636-314E-8ACB-22970D021B28}"/>
              </a:ext>
            </a:extLst>
          </p:cNvPr>
          <p:cNvSpPr/>
          <p:nvPr/>
        </p:nvSpPr>
        <p:spPr>
          <a:xfrm>
            <a:off x="10656846" y="4189039"/>
            <a:ext cx="224389" cy="2063417"/>
          </a:xfrm>
          <a:prstGeom prst="rightBrac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Brace 26">
            <a:extLst>
              <a:ext uri="{FF2B5EF4-FFF2-40B4-BE49-F238E27FC236}">
                <a16:creationId xmlns:a16="http://schemas.microsoft.com/office/drawing/2014/main" id="{FC6ED51C-56A8-094B-899F-CBC5B3984A15}"/>
              </a:ext>
            </a:extLst>
          </p:cNvPr>
          <p:cNvSpPr/>
          <p:nvPr/>
        </p:nvSpPr>
        <p:spPr>
          <a:xfrm>
            <a:off x="10627945" y="3345379"/>
            <a:ext cx="224389" cy="646331"/>
          </a:xfrm>
          <a:prstGeom prst="rightBrac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4B0086B-1F58-6D41-869B-EAA8848527FF}"/>
              </a:ext>
            </a:extLst>
          </p:cNvPr>
          <p:cNvSpPr txBox="1"/>
          <p:nvPr/>
        </p:nvSpPr>
        <p:spPr>
          <a:xfrm>
            <a:off x="6103393" y="2742948"/>
            <a:ext cx="8768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u="sng" dirty="0"/>
              <a:t>ambient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CE91E4F-2BB8-4849-A1D6-9552F8DBAF34}"/>
              </a:ext>
            </a:extLst>
          </p:cNvPr>
          <p:cNvSpPr txBox="1"/>
          <p:nvPr/>
        </p:nvSpPr>
        <p:spPr>
          <a:xfrm>
            <a:off x="8545335" y="2736022"/>
            <a:ext cx="7264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u="sng" dirty="0"/>
              <a:t>pH 7.4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F6F065A-2B74-1649-B3D8-B307B3B3D728}"/>
              </a:ext>
            </a:extLst>
          </p:cNvPr>
          <p:cNvSpPr txBox="1"/>
          <p:nvPr/>
        </p:nvSpPr>
        <p:spPr>
          <a:xfrm>
            <a:off x="3690632" y="2795683"/>
            <a:ext cx="14596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Initial exposure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18AF7BF-8DBF-B644-B96B-8262569BFF71}"/>
              </a:ext>
            </a:extLst>
          </p:cNvPr>
          <p:cNvSpPr txBox="1"/>
          <p:nvPr/>
        </p:nvSpPr>
        <p:spPr>
          <a:xfrm>
            <a:off x="6102733" y="2071688"/>
            <a:ext cx="7954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After common garden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7F956B2-02B4-E040-B84F-FC258F23FA98}"/>
              </a:ext>
            </a:extLst>
          </p:cNvPr>
          <p:cNvSpPr txBox="1"/>
          <p:nvPr/>
        </p:nvSpPr>
        <p:spPr>
          <a:xfrm>
            <a:off x="8443164" y="2071688"/>
            <a:ext cx="7954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After common garden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6A050C7-7202-4B49-9A43-F74BB065F8B9}"/>
              </a:ext>
            </a:extLst>
          </p:cNvPr>
          <p:cNvSpPr txBox="1"/>
          <p:nvPr/>
        </p:nvSpPr>
        <p:spPr>
          <a:xfrm>
            <a:off x="5414043" y="2071688"/>
            <a:ext cx="7954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After initial exposure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758E1E7-32C0-DB43-8244-E0B23969148F}"/>
              </a:ext>
            </a:extLst>
          </p:cNvPr>
          <p:cNvSpPr txBox="1"/>
          <p:nvPr/>
        </p:nvSpPr>
        <p:spPr>
          <a:xfrm>
            <a:off x="7747756" y="2071688"/>
            <a:ext cx="7954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After initial exposure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58D8A19-3ADB-7B4E-9E77-D3BAE1416032}"/>
              </a:ext>
            </a:extLst>
          </p:cNvPr>
          <p:cNvSpPr txBox="1"/>
          <p:nvPr/>
        </p:nvSpPr>
        <p:spPr>
          <a:xfrm>
            <a:off x="6887558" y="2071688"/>
            <a:ext cx="7707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After </a:t>
            </a:r>
          </a:p>
          <a:p>
            <a:pPr algn="ctr"/>
            <a:r>
              <a:rPr lang="en-US" sz="1200" dirty="0"/>
              <a:t>2nd exposure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39DDE2A-9B18-614C-9221-D003AD6F0173}"/>
              </a:ext>
            </a:extLst>
          </p:cNvPr>
          <p:cNvSpPr txBox="1"/>
          <p:nvPr/>
        </p:nvSpPr>
        <p:spPr>
          <a:xfrm>
            <a:off x="9271816" y="2071688"/>
            <a:ext cx="7707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After </a:t>
            </a:r>
          </a:p>
          <a:p>
            <a:pPr algn="ctr"/>
            <a:r>
              <a:rPr lang="en-US" sz="1200" dirty="0"/>
              <a:t>2nd exposure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3374ED9-DCBB-AA4E-B437-A4BB764EF3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759" y="4261533"/>
            <a:ext cx="3946030" cy="2411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5416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91B5A35-B4CE-9B48-BEFA-C4BEE743319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462" t="13676"/>
          <a:stretch/>
        </p:blipFill>
        <p:spPr>
          <a:xfrm>
            <a:off x="1641230" y="937846"/>
            <a:ext cx="10550769" cy="592015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D1F385F-520D-1342-A18F-5E5ED513AAAB}"/>
              </a:ext>
            </a:extLst>
          </p:cNvPr>
          <p:cNvSpPr/>
          <p:nvPr/>
        </p:nvSpPr>
        <p:spPr>
          <a:xfrm>
            <a:off x="7831015" y="937846"/>
            <a:ext cx="3962400" cy="6330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8C40D5E-B643-A144-9613-6AC9E404A528}"/>
              </a:ext>
            </a:extLst>
          </p:cNvPr>
          <p:cNvSpPr/>
          <p:nvPr/>
        </p:nvSpPr>
        <p:spPr>
          <a:xfrm>
            <a:off x="8991600" y="4091353"/>
            <a:ext cx="2801815" cy="8792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1309620-FB11-284A-B19C-56C85BF3D89E}"/>
              </a:ext>
            </a:extLst>
          </p:cNvPr>
          <p:cNvSpPr/>
          <p:nvPr/>
        </p:nvSpPr>
        <p:spPr>
          <a:xfrm>
            <a:off x="1559171" y="937846"/>
            <a:ext cx="2801815" cy="8792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E325FA3-0BB1-EE47-AABF-A37EC20FDF60}"/>
              </a:ext>
            </a:extLst>
          </p:cNvPr>
          <p:cNvSpPr/>
          <p:nvPr/>
        </p:nvSpPr>
        <p:spPr>
          <a:xfrm>
            <a:off x="1008185" y="5720861"/>
            <a:ext cx="2801815" cy="8792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3FAC98D-ABFA-884C-A2C6-CFE859CF0DDD}"/>
              </a:ext>
            </a:extLst>
          </p:cNvPr>
          <p:cNvSpPr/>
          <p:nvPr/>
        </p:nvSpPr>
        <p:spPr>
          <a:xfrm>
            <a:off x="3575539" y="3481754"/>
            <a:ext cx="1840524" cy="11136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C85CCF5-CEE8-F442-9178-BA75D6DEBC61}"/>
              </a:ext>
            </a:extLst>
          </p:cNvPr>
          <p:cNvSpPr/>
          <p:nvPr/>
        </p:nvSpPr>
        <p:spPr>
          <a:xfrm>
            <a:off x="5451230" y="2924908"/>
            <a:ext cx="2098431" cy="20456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C8D9874-693C-494D-A624-B38042A9F4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585" y="-56967"/>
            <a:ext cx="10515600" cy="1325563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4642848-BE3B-CD4F-AC63-B92733BBBE68}"/>
              </a:ext>
            </a:extLst>
          </p:cNvPr>
          <p:cNvSpPr txBox="1"/>
          <p:nvPr/>
        </p:nvSpPr>
        <p:spPr>
          <a:xfrm>
            <a:off x="3505202" y="6063346"/>
            <a:ext cx="19108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Manipulated environmental pH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F2634A7-A313-4742-B6BA-589465337564}"/>
              </a:ext>
            </a:extLst>
          </p:cNvPr>
          <p:cNvSpPr txBox="1"/>
          <p:nvPr/>
        </p:nvSpPr>
        <p:spPr>
          <a:xfrm>
            <a:off x="0" y="2138455"/>
            <a:ext cx="28018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Identified positive growth phenotype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and potential associated epigenetic marks </a:t>
            </a:r>
          </a:p>
        </p:txBody>
      </p:sp>
    </p:spTree>
    <p:extLst>
      <p:ext uri="{BB962C8B-B14F-4D97-AF65-F5344CB8AC3E}">
        <p14:creationId xmlns:p14="http://schemas.microsoft.com/office/powerpoint/2010/main" val="35830475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91B5A35-B4CE-9B48-BEFA-C4BEE743319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462" t="13676"/>
          <a:stretch/>
        </p:blipFill>
        <p:spPr>
          <a:xfrm>
            <a:off x="1641230" y="937846"/>
            <a:ext cx="10550769" cy="592015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D1F385F-520D-1342-A18F-5E5ED513AAAB}"/>
              </a:ext>
            </a:extLst>
          </p:cNvPr>
          <p:cNvSpPr/>
          <p:nvPr/>
        </p:nvSpPr>
        <p:spPr>
          <a:xfrm>
            <a:off x="7831015" y="937846"/>
            <a:ext cx="3962400" cy="6330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8C40D5E-B643-A144-9613-6AC9E404A528}"/>
              </a:ext>
            </a:extLst>
          </p:cNvPr>
          <p:cNvSpPr/>
          <p:nvPr/>
        </p:nvSpPr>
        <p:spPr>
          <a:xfrm>
            <a:off x="8991600" y="4091353"/>
            <a:ext cx="2801815" cy="8792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1309620-FB11-284A-B19C-56C85BF3D89E}"/>
              </a:ext>
            </a:extLst>
          </p:cNvPr>
          <p:cNvSpPr/>
          <p:nvPr/>
        </p:nvSpPr>
        <p:spPr>
          <a:xfrm>
            <a:off x="1559171" y="937846"/>
            <a:ext cx="2801815" cy="8792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E325FA3-0BB1-EE47-AABF-A37EC20FDF60}"/>
              </a:ext>
            </a:extLst>
          </p:cNvPr>
          <p:cNvSpPr/>
          <p:nvPr/>
        </p:nvSpPr>
        <p:spPr>
          <a:xfrm>
            <a:off x="1008185" y="5720861"/>
            <a:ext cx="2801815" cy="8792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3FAC98D-ABFA-884C-A2C6-CFE859CF0DDD}"/>
              </a:ext>
            </a:extLst>
          </p:cNvPr>
          <p:cNvSpPr/>
          <p:nvPr/>
        </p:nvSpPr>
        <p:spPr>
          <a:xfrm>
            <a:off x="3575539" y="3481754"/>
            <a:ext cx="1840524" cy="11136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C85CCF5-CEE8-F442-9178-BA75D6DEBC61}"/>
              </a:ext>
            </a:extLst>
          </p:cNvPr>
          <p:cNvSpPr/>
          <p:nvPr/>
        </p:nvSpPr>
        <p:spPr>
          <a:xfrm>
            <a:off x="5451230" y="2924908"/>
            <a:ext cx="2098431" cy="20456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C8D9874-693C-494D-A624-B38042A9F4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585" y="-56967"/>
            <a:ext cx="10515600" cy="1325563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4642848-BE3B-CD4F-AC63-B92733BBBE68}"/>
              </a:ext>
            </a:extLst>
          </p:cNvPr>
          <p:cNvSpPr txBox="1"/>
          <p:nvPr/>
        </p:nvSpPr>
        <p:spPr>
          <a:xfrm>
            <a:off x="3505202" y="6063346"/>
            <a:ext cx="19108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Manipulated environmental pH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F2634A7-A313-4742-B6BA-589465337564}"/>
              </a:ext>
            </a:extLst>
          </p:cNvPr>
          <p:cNvSpPr txBox="1"/>
          <p:nvPr/>
        </p:nvSpPr>
        <p:spPr>
          <a:xfrm>
            <a:off x="0" y="2138455"/>
            <a:ext cx="28018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Identified positive growth phenotype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and potential associated epigenetic marks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D8C0934-CC21-0240-A268-42938CD56A5B}"/>
              </a:ext>
            </a:extLst>
          </p:cNvPr>
          <p:cNvSpPr txBox="1"/>
          <p:nvPr/>
        </p:nvSpPr>
        <p:spPr>
          <a:xfrm>
            <a:off x="3159371" y="1019592"/>
            <a:ext cx="28018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 these epigenetic marks exist in adults? 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BA252D5-7918-E64C-9EEE-36EB4F3B21B9}"/>
              </a:ext>
            </a:extLst>
          </p:cNvPr>
          <p:cNvSpPr/>
          <p:nvPr/>
        </p:nvSpPr>
        <p:spPr>
          <a:xfrm>
            <a:off x="0" y="2128884"/>
            <a:ext cx="2801815" cy="1200329"/>
          </a:xfrm>
          <a:prstGeom prst="rect">
            <a:avLst/>
          </a:prstGeom>
          <a:solidFill>
            <a:schemeClr val="bg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BD1E373-199D-7143-8269-F61600C70F39}"/>
              </a:ext>
            </a:extLst>
          </p:cNvPr>
          <p:cNvSpPr/>
          <p:nvPr/>
        </p:nvSpPr>
        <p:spPr>
          <a:xfrm>
            <a:off x="2614249" y="6108016"/>
            <a:ext cx="2686172" cy="754769"/>
          </a:xfrm>
          <a:prstGeom prst="rect">
            <a:avLst/>
          </a:prstGeom>
          <a:solidFill>
            <a:schemeClr val="bg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9655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91B5A35-B4CE-9B48-BEFA-C4BEE743319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462" t="13676"/>
          <a:stretch/>
        </p:blipFill>
        <p:spPr>
          <a:xfrm>
            <a:off x="1641230" y="937846"/>
            <a:ext cx="10550769" cy="592015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D1F385F-520D-1342-A18F-5E5ED513AAAB}"/>
              </a:ext>
            </a:extLst>
          </p:cNvPr>
          <p:cNvSpPr/>
          <p:nvPr/>
        </p:nvSpPr>
        <p:spPr>
          <a:xfrm>
            <a:off x="7831015" y="937846"/>
            <a:ext cx="3962400" cy="6330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8C40D5E-B643-A144-9613-6AC9E404A528}"/>
              </a:ext>
            </a:extLst>
          </p:cNvPr>
          <p:cNvSpPr/>
          <p:nvPr/>
        </p:nvSpPr>
        <p:spPr>
          <a:xfrm>
            <a:off x="8991600" y="4091353"/>
            <a:ext cx="2801815" cy="8792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1309620-FB11-284A-B19C-56C85BF3D89E}"/>
              </a:ext>
            </a:extLst>
          </p:cNvPr>
          <p:cNvSpPr/>
          <p:nvPr/>
        </p:nvSpPr>
        <p:spPr>
          <a:xfrm>
            <a:off x="1559171" y="937846"/>
            <a:ext cx="2801815" cy="8792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E325FA3-0BB1-EE47-AABF-A37EC20FDF60}"/>
              </a:ext>
            </a:extLst>
          </p:cNvPr>
          <p:cNvSpPr/>
          <p:nvPr/>
        </p:nvSpPr>
        <p:spPr>
          <a:xfrm>
            <a:off x="1008185" y="5720861"/>
            <a:ext cx="2801815" cy="8792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3FAC98D-ABFA-884C-A2C6-CFE859CF0DDD}"/>
              </a:ext>
            </a:extLst>
          </p:cNvPr>
          <p:cNvSpPr/>
          <p:nvPr/>
        </p:nvSpPr>
        <p:spPr>
          <a:xfrm>
            <a:off x="3575539" y="3481754"/>
            <a:ext cx="1840524" cy="11136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C85CCF5-CEE8-F442-9178-BA75D6DEBC61}"/>
              </a:ext>
            </a:extLst>
          </p:cNvPr>
          <p:cNvSpPr/>
          <p:nvPr/>
        </p:nvSpPr>
        <p:spPr>
          <a:xfrm>
            <a:off x="5451230" y="2924908"/>
            <a:ext cx="2098431" cy="20456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C8D9874-693C-494D-A624-B38042A9F4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585" y="-56967"/>
            <a:ext cx="10515600" cy="1325563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4642848-BE3B-CD4F-AC63-B92733BBBE68}"/>
              </a:ext>
            </a:extLst>
          </p:cNvPr>
          <p:cNvSpPr txBox="1"/>
          <p:nvPr/>
        </p:nvSpPr>
        <p:spPr>
          <a:xfrm>
            <a:off x="3505202" y="6063346"/>
            <a:ext cx="19108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Manipulated environmental pH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F2634A7-A313-4742-B6BA-589465337564}"/>
              </a:ext>
            </a:extLst>
          </p:cNvPr>
          <p:cNvSpPr txBox="1"/>
          <p:nvPr/>
        </p:nvSpPr>
        <p:spPr>
          <a:xfrm>
            <a:off x="0" y="2138455"/>
            <a:ext cx="28018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Identified positive growth phenotype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and potential associated epigenetic marks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8282D2B-FA8B-9849-936D-F46DD220B94D}"/>
              </a:ext>
            </a:extLst>
          </p:cNvPr>
          <p:cNvSpPr txBox="1"/>
          <p:nvPr/>
        </p:nvSpPr>
        <p:spPr>
          <a:xfrm>
            <a:off x="8648257" y="3291116"/>
            <a:ext cx="38050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Epigenetic marks could be used to select wild adults that would yield more robust offspring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9F22E81-47AA-F14C-A107-B13773CD349A}"/>
              </a:ext>
            </a:extLst>
          </p:cNvPr>
          <p:cNvSpPr txBox="1"/>
          <p:nvPr/>
        </p:nvSpPr>
        <p:spPr>
          <a:xfrm>
            <a:off x="8256552" y="1891270"/>
            <a:ext cx="38050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US" dirty="0"/>
              <a:t>Currently carrying out pH experiments on adults and their offspring</a:t>
            </a:r>
          </a:p>
          <a:p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D8C0934-CC21-0240-A268-42938CD56A5B}"/>
              </a:ext>
            </a:extLst>
          </p:cNvPr>
          <p:cNvSpPr txBox="1"/>
          <p:nvPr/>
        </p:nvSpPr>
        <p:spPr>
          <a:xfrm>
            <a:off x="3159371" y="1019592"/>
            <a:ext cx="28018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 these epigenetic marks exist in adults? 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BA252D5-7918-E64C-9EEE-36EB4F3B21B9}"/>
              </a:ext>
            </a:extLst>
          </p:cNvPr>
          <p:cNvSpPr/>
          <p:nvPr/>
        </p:nvSpPr>
        <p:spPr>
          <a:xfrm>
            <a:off x="0" y="2128884"/>
            <a:ext cx="2801815" cy="1200329"/>
          </a:xfrm>
          <a:prstGeom prst="rect">
            <a:avLst/>
          </a:prstGeom>
          <a:solidFill>
            <a:schemeClr val="bg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BD1E373-199D-7143-8269-F61600C70F39}"/>
              </a:ext>
            </a:extLst>
          </p:cNvPr>
          <p:cNvSpPr/>
          <p:nvPr/>
        </p:nvSpPr>
        <p:spPr>
          <a:xfrm>
            <a:off x="2614249" y="6108016"/>
            <a:ext cx="2686172" cy="754769"/>
          </a:xfrm>
          <a:prstGeom prst="rect">
            <a:avLst/>
          </a:prstGeom>
          <a:solidFill>
            <a:schemeClr val="bg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2209149-BA7B-CF49-B6A5-F8EEEA94CA5B}"/>
              </a:ext>
            </a:extLst>
          </p:cNvPr>
          <p:cNvSpPr txBox="1"/>
          <p:nvPr/>
        </p:nvSpPr>
        <p:spPr>
          <a:xfrm>
            <a:off x="0" y="6501487"/>
            <a:ext cx="27701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Shelly Trigg: </a:t>
            </a:r>
            <a:r>
              <a:rPr lang="en-US" dirty="0" err="1"/>
              <a:t>strigg@uw.edu</a:t>
            </a:r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9C2E3D3-2E89-1043-8E34-077DEB3B8E79}"/>
              </a:ext>
            </a:extLst>
          </p:cNvPr>
          <p:cNvSpPr txBox="1"/>
          <p:nvPr/>
        </p:nvSpPr>
        <p:spPr>
          <a:xfrm>
            <a:off x="8924631" y="6420347"/>
            <a:ext cx="3267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Presentation + Resources: </a:t>
            </a:r>
            <a:r>
              <a:rPr lang="en-US" dirty="0" err="1"/>
              <a:t>github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4749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91B5A35-B4CE-9B48-BEFA-C4BEE74331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2375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AD2CF3-2AF2-0640-830B-98DAE7575F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515" y="365125"/>
            <a:ext cx="10865285" cy="1325563"/>
          </a:xfrm>
        </p:spPr>
        <p:txBody>
          <a:bodyPr/>
          <a:lstStyle/>
          <a:p>
            <a:r>
              <a:rPr lang="en-US" dirty="0"/>
              <a:t>Geoduck (</a:t>
            </a:r>
            <a:r>
              <a:rPr lang="en-US" i="1" dirty="0" err="1"/>
              <a:t>Panopea</a:t>
            </a:r>
            <a:r>
              <a:rPr lang="en-US" i="1" dirty="0"/>
              <a:t> </a:t>
            </a:r>
            <a:r>
              <a:rPr lang="en-US" i="1" dirty="0" err="1"/>
              <a:t>generosa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F2A87F-822F-DB42-9252-4AFEB78EC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8515" y="1690688"/>
            <a:ext cx="4820464" cy="2622713"/>
          </a:xfrm>
        </p:spPr>
        <p:txBody>
          <a:bodyPr wrap="square">
            <a:normAutofit/>
          </a:bodyPr>
          <a:lstStyle/>
          <a:p>
            <a:r>
              <a:rPr lang="en-US" sz="3200" dirty="0"/>
              <a:t>Among most valuable farmed shellfish on a per acre basis</a:t>
            </a:r>
          </a:p>
          <a:p>
            <a:r>
              <a:rPr lang="en-US" sz="3200" b="1" dirty="0"/>
              <a:t>&gt;$20 M </a:t>
            </a:r>
            <a:r>
              <a:rPr lang="en-US" sz="3200" dirty="0"/>
              <a:t>in annual sales in Washington alone</a:t>
            </a:r>
          </a:p>
          <a:p>
            <a:endParaRPr lang="en-US" sz="20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3C5EEFD-C386-C74A-AB85-F332BBF0A4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086"/>
          <a:stretch/>
        </p:blipFill>
        <p:spPr>
          <a:xfrm>
            <a:off x="5876883" y="2759584"/>
            <a:ext cx="5838706" cy="3626567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216CDCFE-ADEC-3543-8527-63C9ECF60B62}"/>
              </a:ext>
            </a:extLst>
          </p:cNvPr>
          <p:cNvSpPr/>
          <p:nvPr/>
        </p:nvSpPr>
        <p:spPr>
          <a:xfrm>
            <a:off x="13468216" y="1432026"/>
            <a:ext cx="4571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 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69F369-E51E-1E46-A168-0154732422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3418" y="459623"/>
            <a:ext cx="2871053" cy="194480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F24E472-E062-D24C-AB85-B41775453C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693" y="4572868"/>
            <a:ext cx="5136107" cy="1738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9899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AD2CF3-2AF2-0640-830B-98DAE7575F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515" y="365125"/>
            <a:ext cx="10865285" cy="1325563"/>
          </a:xfrm>
        </p:spPr>
        <p:txBody>
          <a:bodyPr/>
          <a:lstStyle/>
          <a:p>
            <a:r>
              <a:rPr lang="en-US" dirty="0"/>
              <a:t>Geoduck (</a:t>
            </a:r>
            <a:r>
              <a:rPr lang="en-US" i="1" dirty="0" err="1"/>
              <a:t>Panopea</a:t>
            </a:r>
            <a:r>
              <a:rPr lang="en-US" i="1" dirty="0"/>
              <a:t> </a:t>
            </a:r>
            <a:r>
              <a:rPr lang="en-US" i="1" dirty="0" err="1"/>
              <a:t>generosa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F2A87F-822F-DB42-9252-4AFEB78EC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8515" y="1690688"/>
            <a:ext cx="4731186" cy="2622713"/>
          </a:xfrm>
        </p:spPr>
        <p:txBody>
          <a:bodyPr wrap="square"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200" dirty="0"/>
              <a:t>Genomic Resources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Identification of potential epigenetic markers underlying beneficial traits</a:t>
            </a:r>
          </a:p>
          <a:p>
            <a:pPr marL="0" indent="0">
              <a:buNone/>
            </a:pPr>
            <a:endParaRPr lang="en-US" sz="20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3C5EEFD-C386-C74A-AB85-F332BBF0A4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086"/>
          <a:stretch/>
        </p:blipFill>
        <p:spPr>
          <a:xfrm>
            <a:off x="5876883" y="2759584"/>
            <a:ext cx="5838706" cy="3626567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216CDCFE-ADEC-3543-8527-63C9ECF60B62}"/>
              </a:ext>
            </a:extLst>
          </p:cNvPr>
          <p:cNvSpPr/>
          <p:nvPr/>
        </p:nvSpPr>
        <p:spPr>
          <a:xfrm>
            <a:off x="13468216" y="1432026"/>
            <a:ext cx="4571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 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69F369-E51E-1E46-A168-0154732422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3418" y="459623"/>
            <a:ext cx="2871053" cy="194480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F24E472-E062-D24C-AB85-B41775453C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693" y="4572868"/>
            <a:ext cx="5136107" cy="1738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5969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67782-DB4A-C147-9127-5CA83C8CE3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Draft Genome Assembly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033079-899F-1A4E-AC08-EA40F8424042}"/>
              </a:ext>
            </a:extLst>
          </p:cNvPr>
          <p:cNvSpPr txBox="1"/>
          <p:nvPr/>
        </p:nvSpPr>
        <p:spPr>
          <a:xfrm>
            <a:off x="707860" y="2110787"/>
            <a:ext cx="24969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10x Genomics </a:t>
            </a:r>
          </a:p>
          <a:p>
            <a:pPr algn="ctr"/>
            <a:r>
              <a:rPr lang="en-US" dirty="0"/>
              <a:t>Linked-reads sequencing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508EA01-4C1B-114A-9AF3-A6CEF940FFEC}"/>
              </a:ext>
            </a:extLst>
          </p:cNvPr>
          <p:cNvGrpSpPr/>
          <p:nvPr/>
        </p:nvGrpSpPr>
        <p:grpSpPr>
          <a:xfrm>
            <a:off x="244099" y="3173951"/>
            <a:ext cx="3474261" cy="2112983"/>
            <a:chOff x="559877" y="2479604"/>
            <a:chExt cx="3803413" cy="2277973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C1BF862-0372-B042-82EC-C15DB98B30D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5864" t="36610" r="15396" b="25198"/>
            <a:stretch/>
          </p:blipFill>
          <p:spPr>
            <a:xfrm>
              <a:off x="744502" y="3573140"/>
              <a:ext cx="3434165" cy="1184437"/>
            </a:xfrm>
            <a:prstGeom prst="rect">
              <a:avLst/>
            </a:prstGeom>
          </p:spPr>
        </p:pic>
        <p:pic>
          <p:nvPicPr>
            <p:cNvPr id="1026" name="Picture 2" descr="https://dnatech.genomecenter.ucdavis.edu/wp-content/uploads/2016/01/GemCode750pix.png">
              <a:extLst>
                <a:ext uri="{FF2B5EF4-FFF2-40B4-BE49-F238E27FC236}">
                  <a16:creationId xmlns:a16="http://schemas.microsoft.com/office/drawing/2014/main" id="{B7946311-78E2-0948-9D87-B29B1D2427D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9877" y="2479604"/>
              <a:ext cx="3803413" cy="10243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9D160C9-65C1-F94A-8A00-5E4E836FBB1E}"/>
              </a:ext>
            </a:extLst>
          </p:cNvPr>
          <p:cNvSpPr txBox="1"/>
          <p:nvPr/>
        </p:nvSpPr>
        <p:spPr>
          <a:xfrm>
            <a:off x="5113430" y="2121456"/>
            <a:ext cx="17988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Phase Genomics </a:t>
            </a:r>
          </a:p>
          <a:p>
            <a:pPr algn="ctr"/>
            <a:r>
              <a:rPr lang="en-US" dirty="0"/>
              <a:t>Proximo Hi-C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C4BC43A-B103-764E-B810-458B63B8D99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814" t="16783" r="33233" b="70750"/>
          <a:stretch/>
        </p:blipFill>
        <p:spPr>
          <a:xfrm>
            <a:off x="4795820" y="2757118"/>
            <a:ext cx="2055010" cy="85500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4C62401-93ED-E340-90DA-9137EB342E5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473" t="38904" r="22990" b="48629"/>
          <a:stretch/>
        </p:blipFill>
        <p:spPr>
          <a:xfrm>
            <a:off x="4516165" y="3556705"/>
            <a:ext cx="3062325" cy="85500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C6E30D7-6F98-7A46-BA31-09C2A7AD22B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137" t="61514" r="44309" b="9755"/>
          <a:stretch/>
        </p:blipFill>
        <p:spPr>
          <a:xfrm>
            <a:off x="5004360" y="4387453"/>
            <a:ext cx="2085933" cy="197040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98BF9DB-AAB1-504D-8ED9-52414BAD4A59}"/>
              </a:ext>
            </a:extLst>
          </p:cNvPr>
          <p:cNvSpPr/>
          <p:nvPr/>
        </p:nvSpPr>
        <p:spPr>
          <a:xfrm>
            <a:off x="4055427" y="3285277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16" name="Cross 15">
            <a:extLst>
              <a:ext uri="{FF2B5EF4-FFF2-40B4-BE49-F238E27FC236}">
                <a16:creationId xmlns:a16="http://schemas.microsoft.com/office/drawing/2014/main" id="{29EB7385-6315-1948-935C-A3F5987274B0}"/>
              </a:ext>
            </a:extLst>
          </p:cNvPr>
          <p:cNvSpPr/>
          <p:nvPr/>
        </p:nvSpPr>
        <p:spPr>
          <a:xfrm>
            <a:off x="3804013" y="3394349"/>
            <a:ext cx="740393" cy="729793"/>
          </a:xfrm>
          <a:prstGeom prst="plus">
            <a:avLst>
              <a:gd name="adj" fmla="val 35618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oogle Shape;175;g7c429860ab_0_0">
            <a:extLst>
              <a:ext uri="{FF2B5EF4-FFF2-40B4-BE49-F238E27FC236}">
                <a16:creationId xmlns:a16="http://schemas.microsoft.com/office/drawing/2014/main" id="{DB3DFFE0-B639-0843-B86E-7009FD8B26E8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32584" y="1660676"/>
            <a:ext cx="4419021" cy="4647063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3B20C26-684F-734B-96B7-55C28F03713C}"/>
              </a:ext>
            </a:extLst>
          </p:cNvPr>
          <p:cNvSpPr txBox="1"/>
          <p:nvPr/>
        </p:nvSpPr>
        <p:spPr>
          <a:xfrm>
            <a:off x="8962934" y="2986239"/>
            <a:ext cx="2415654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1000"/>
              </a:spcBef>
            </a:pPr>
            <a:r>
              <a:rPr lang="en-US" b="1" dirty="0"/>
              <a:t>18 Scaffolds</a:t>
            </a:r>
          </a:p>
          <a:p>
            <a:pPr lvl="0">
              <a:spcBef>
                <a:spcPts val="1000"/>
              </a:spcBef>
            </a:pPr>
            <a:r>
              <a:rPr lang="en-US" b="1" dirty="0"/>
              <a:t>34,947 Genes</a:t>
            </a:r>
          </a:p>
          <a:p>
            <a:pPr lvl="0">
              <a:spcBef>
                <a:spcPts val="1000"/>
              </a:spcBef>
            </a:pPr>
            <a:r>
              <a:rPr lang="en-US" b="1" dirty="0"/>
              <a:t>565,711 retro elements</a:t>
            </a:r>
          </a:p>
          <a:p>
            <a:pPr lvl="0">
              <a:spcBef>
                <a:spcPts val="1000"/>
              </a:spcBef>
            </a:pPr>
            <a:r>
              <a:rPr lang="en-US" b="1" dirty="0"/>
              <a:t>259,955 transposons</a:t>
            </a:r>
          </a:p>
          <a:p>
            <a:pPr lvl="0">
              <a:spcBef>
                <a:spcPts val="1000"/>
              </a:spcBef>
            </a:pPr>
            <a:r>
              <a:rPr lang="en-US" b="1" dirty="0"/>
              <a:t>42,601 sRNA</a:t>
            </a:r>
          </a:p>
          <a:p>
            <a:pPr lvl="0">
              <a:spcBef>
                <a:spcPts val="1000"/>
              </a:spcBef>
            </a:pPr>
            <a:r>
              <a:rPr lang="en-US" b="1" dirty="0" err="1"/>
              <a:t>CpGs</a:t>
            </a:r>
            <a:endParaRPr lang="en-US" b="1" dirty="0"/>
          </a:p>
          <a:p>
            <a:pPr lvl="0">
              <a:spcBef>
                <a:spcPts val="1000"/>
              </a:spcBef>
            </a:pPr>
            <a:endParaRPr lang="en-US" b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46560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7c429860ab_0_12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Long non-coding RNA</a:t>
            </a:r>
            <a:endParaRPr/>
          </a:p>
        </p:txBody>
      </p:sp>
      <p:pic>
        <p:nvPicPr>
          <p:cNvPr id="189" name="Google Shape;189;g7c429860ab_0_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18478" y="0"/>
            <a:ext cx="4048246" cy="68580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g7c429860ab_0_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5685" y="1356967"/>
            <a:ext cx="5927978" cy="53213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398314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7c429860ab_0_19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DNA Methylation Landscape</a:t>
            </a:r>
            <a:endParaRPr/>
          </a:p>
        </p:txBody>
      </p:sp>
      <p:pic>
        <p:nvPicPr>
          <p:cNvPr id="197" name="Google Shape;197;g7c429860ab_0_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36622"/>
            <a:ext cx="12192000" cy="17751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g7c429860ab_0_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764096"/>
            <a:ext cx="12192004" cy="181020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623559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AD2CF3-2AF2-0640-830B-98DAE7575F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515" y="365125"/>
            <a:ext cx="10865285" cy="1325563"/>
          </a:xfrm>
        </p:spPr>
        <p:txBody>
          <a:bodyPr/>
          <a:lstStyle/>
          <a:p>
            <a:r>
              <a:rPr lang="en-US" dirty="0"/>
              <a:t>Geoduck (</a:t>
            </a:r>
            <a:r>
              <a:rPr lang="en-US" i="1" dirty="0" err="1"/>
              <a:t>Panopea</a:t>
            </a:r>
            <a:r>
              <a:rPr lang="en-US" i="1" dirty="0"/>
              <a:t> </a:t>
            </a:r>
            <a:r>
              <a:rPr lang="en-US" i="1" dirty="0" err="1"/>
              <a:t>generosa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F2A87F-822F-DB42-9252-4AFEB78EC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8514" y="1690688"/>
            <a:ext cx="5179039" cy="2622713"/>
          </a:xfrm>
        </p:spPr>
        <p:txBody>
          <a:bodyPr wrap="square"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600" dirty="0">
                <a:solidFill>
                  <a:schemeClr val="bg2">
                    <a:lumMod val="75000"/>
                  </a:schemeClr>
                </a:solidFill>
              </a:rPr>
              <a:t>Genomic Resources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600" b="1" dirty="0"/>
              <a:t>Identification of potential epigenetic markers underlying beneficial traits</a:t>
            </a:r>
          </a:p>
          <a:p>
            <a:endParaRPr lang="en-US" sz="20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3C5EEFD-C386-C74A-AB85-F332BBF0A4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086"/>
          <a:stretch/>
        </p:blipFill>
        <p:spPr>
          <a:xfrm>
            <a:off x="5876883" y="2759584"/>
            <a:ext cx="5838706" cy="3626567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216CDCFE-ADEC-3543-8527-63C9ECF60B62}"/>
              </a:ext>
            </a:extLst>
          </p:cNvPr>
          <p:cNvSpPr/>
          <p:nvPr/>
        </p:nvSpPr>
        <p:spPr>
          <a:xfrm>
            <a:off x="13468216" y="1432026"/>
            <a:ext cx="4571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 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69F369-E51E-1E46-A168-0154732422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3418" y="459623"/>
            <a:ext cx="2871053" cy="194480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F24E472-E062-D24C-AB85-B41775453C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693" y="4572868"/>
            <a:ext cx="5136107" cy="1738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7241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4454</TotalTime>
  <Words>652</Words>
  <Application>Microsoft Macintosh PowerPoint</Application>
  <PresentationFormat>Widescreen</PresentationFormat>
  <Paragraphs>208</Paragraphs>
  <Slides>23</Slides>
  <Notes>8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Calibri</vt:lpstr>
      <vt:lpstr>Calibri Light</vt:lpstr>
      <vt:lpstr>Office Theme</vt:lpstr>
      <vt:lpstr>Influence of ocean acidification on DNA methylation patterns in geoduck</vt:lpstr>
      <vt:lpstr>PowerPoint Presentation</vt:lpstr>
      <vt:lpstr>PowerPoint Presentation</vt:lpstr>
      <vt:lpstr>Geoduck (Panopea generosa)</vt:lpstr>
      <vt:lpstr>Geoduck (Panopea generosa)</vt:lpstr>
      <vt:lpstr>Draft Genome Assembly</vt:lpstr>
      <vt:lpstr>Long non-coding RNA</vt:lpstr>
      <vt:lpstr>DNA Methylation Landscape</vt:lpstr>
      <vt:lpstr>Geoduck (Panopea generosa)</vt:lpstr>
      <vt:lpstr>PowerPoint Presentation</vt:lpstr>
      <vt:lpstr>Altering early life environment pH</vt:lpstr>
      <vt:lpstr>Initial low pH exposure leads to compensatory growth </vt:lpstr>
      <vt:lpstr>Does early pH exposure influence epigenetic marks that underlie compensatory growth phenotype? </vt:lpstr>
      <vt:lpstr>Initial low pH methylation marks persist </vt:lpstr>
      <vt:lpstr>Initial low pH methylation marks persist </vt:lpstr>
      <vt:lpstr>Initial low pH methylation marks persist </vt:lpstr>
      <vt:lpstr>Does early pH exposure influence response to later stress? </vt:lpstr>
      <vt:lpstr>Evidence for environmental hardening</vt:lpstr>
      <vt:lpstr>Does early pH exposure influence epigenetic marks that underlie stress resistance phenotype?</vt:lpstr>
      <vt:lpstr>Potential epigenetic marks underlying environmental hardening</vt:lpstr>
      <vt:lpstr>Summary</vt:lpstr>
      <vt:lpstr>Summary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Influence of ocean acidification on DNA methylation patterns in geoduck</dc:title>
  <dc:creator>Shelly A Trigg</dc:creator>
  <cp:lastModifiedBy>Shelly A Trigg</cp:lastModifiedBy>
  <cp:revision>85</cp:revision>
  <dcterms:created xsi:type="dcterms:W3CDTF">2020-01-06T20:53:02Z</dcterms:created>
  <dcterms:modified xsi:type="dcterms:W3CDTF">2020-01-10T23:55:04Z</dcterms:modified>
</cp:coreProperties>
</file>